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374" r:id="rId2"/>
    <p:sldId id="373" r:id="rId3"/>
    <p:sldId id="375" r:id="rId4"/>
    <p:sldId id="376" r:id="rId5"/>
    <p:sldId id="377" r:id="rId6"/>
    <p:sldId id="378" r:id="rId7"/>
    <p:sldId id="385" r:id="rId8"/>
    <p:sldId id="379" r:id="rId9"/>
    <p:sldId id="317" r:id="rId10"/>
    <p:sldId id="324" r:id="rId11"/>
    <p:sldId id="388" r:id="rId12"/>
    <p:sldId id="350" r:id="rId13"/>
    <p:sldId id="357" r:id="rId14"/>
    <p:sldId id="386" r:id="rId15"/>
    <p:sldId id="380" r:id="rId16"/>
    <p:sldId id="319" r:id="rId17"/>
    <p:sldId id="320" r:id="rId18"/>
    <p:sldId id="321" r:id="rId19"/>
    <p:sldId id="325" r:id="rId20"/>
    <p:sldId id="326" r:id="rId21"/>
    <p:sldId id="322" r:id="rId22"/>
    <p:sldId id="381" r:id="rId23"/>
    <p:sldId id="327" r:id="rId24"/>
    <p:sldId id="328" r:id="rId25"/>
    <p:sldId id="329" r:id="rId26"/>
    <p:sldId id="389" r:id="rId27"/>
    <p:sldId id="330" r:id="rId28"/>
    <p:sldId id="331" r:id="rId29"/>
    <p:sldId id="382" r:id="rId30"/>
    <p:sldId id="390" r:id="rId31"/>
    <p:sldId id="338" r:id="rId32"/>
    <p:sldId id="337" r:id="rId33"/>
    <p:sldId id="336" r:id="rId34"/>
    <p:sldId id="286" r:id="rId35"/>
    <p:sldId id="343" r:id="rId36"/>
    <p:sldId id="345" r:id="rId37"/>
    <p:sldId id="346" r:id="rId38"/>
    <p:sldId id="295" r:id="rId39"/>
    <p:sldId id="287" r:id="rId40"/>
    <p:sldId id="296" r:id="rId41"/>
    <p:sldId id="340" r:id="rId42"/>
    <p:sldId id="341" r:id="rId43"/>
    <p:sldId id="288" r:id="rId44"/>
    <p:sldId id="383" r:id="rId45"/>
    <p:sldId id="334" r:id="rId46"/>
    <p:sldId id="347" r:id="rId47"/>
    <p:sldId id="349" r:id="rId48"/>
    <p:sldId id="351" r:id="rId49"/>
    <p:sldId id="352" r:id="rId50"/>
    <p:sldId id="355" r:id="rId51"/>
    <p:sldId id="358" r:id="rId52"/>
    <p:sldId id="359" r:id="rId53"/>
    <p:sldId id="360" r:id="rId54"/>
    <p:sldId id="361" r:id="rId55"/>
    <p:sldId id="362" r:id="rId56"/>
    <p:sldId id="363" r:id="rId57"/>
    <p:sldId id="364" r:id="rId58"/>
    <p:sldId id="365" r:id="rId59"/>
    <p:sldId id="366" r:id="rId60"/>
    <p:sldId id="367" r:id="rId61"/>
    <p:sldId id="368" r:id="rId62"/>
    <p:sldId id="370" r:id="rId63"/>
    <p:sldId id="371" r:id="rId64"/>
    <p:sldId id="372" r:id="rId65"/>
    <p:sldId id="369" r:id="rId66"/>
    <p:sldId id="348" r:id="rId67"/>
    <p:sldId id="342" r:id="rId68"/>
    <p:sldId id="391" r:id="rId69"/>
    <p:sldId id="392" r:id="rId70"/>
    <p:sldId id="393" r:id="rId71"/>
  </p:sldIdLst>
  <p:sldSz cx="12192000" cy="6858000"/>
  <p:notesSz cx="6669088" cy="9928225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aziele M. Mazuco dos Santos" initials="GMMdS" lastIdx="2" clrIdx="0">
    <p:extLst>
      <p:ext uri="{19B8F6BF-5375-455C-9EA6-DF929625EA0E}">
        <p15:presenceInfo xmlns:p15="http://schemas.microsoft.com/office/powerpoint/2012/main" userId="S-1-5-21-2993151073-2992249304-2292590794-800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ED7D31"/>
    <a:srgbClr val="000000"/>
    <a:srgbClr val="5B9BD5"/>
    <a:srgbClr val="FFC000"/>
    <a:srgbClr val="3B3838"/>
    <a:srgbClr val="FCDD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Estilo Claro 1 - Ênfas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2" autoAdjust="0"/>
    <p:restoredTop sz="94343" autoAdjust="0"/>
  </p:normalViewPr>
  <p:slideViewPr>
    <p:cSldViewPr snapToGrid="0">
      <p:cViewPr varScale="1">
        <p:scale>
          <a:sx n="69" d="100"/>
          <a:sy n="69" d="100"/>
        </p:scale>
        <p:origin x="69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216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0E1D91-0190-43D9-AC61-799D52EF8B5D}" type="datetimeFigureOut">
              <a:rPr lang="pt-BR" smtClean="0"/>
              <a:t>28/11/2018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889938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777607" y="9430091"/>
            <a:ext cx="2889938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B317B0-6F25-474A-A1F9-B6D09EBBF2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36281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9433F9-9C6A-4213-9763-648E2D5B30F8}" type="datetimeFigureOut">
              <a:rPr lang="pt-BR" smtClean="0"/>
              <a:t>28/11/2018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12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889938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777607" y="9430091"/>
            <a:ext cx="2889938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264453-4605-4082-BA41-32CBA9F48C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1783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Time de pessoas com uma questão genérica e com</a:t>
            </a:r>
            <a:r>
              <a:rPr lang="pt-BR" baseline="0" dirty="0" smtClean="0"/>
              <a:t> dados. Então um processo é criado para o desenvolvimento de um insight baseado nos dados.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8568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Por</a:t>
            </a:r>
            <a:r>
              <a:rPr lang="pt-BR" baseline="0" dirty="0" smtClean="0"/>
              <a:t> exemplo, o </a:t>
            </a:r>
            <a:r>
              <a:rPr lang="pt-BR" baseline="0" dirty="0" err="1" smtClean="0"/>
              <a:t>dataset</a:t>
            </a:r>
            <a:r>
              <a:rPr lang="pt-BR" baseline="0" dirty="0" smtClean="0"/>
              <a:t> de vendas diárias pode conter uma variação muito grande. Agregar estes valores para vendas semanais ou mensais pode resultar em uma curva de dados mais suave.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6924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Durante</a:t>
            </a:r>
            <a:r>
              <a:rPr lang="pt-BR" baseline="0" dirty="0" smtClean="0"/>
              <a:t> a exploração dos dados pode-se identificar que dois atributos são altamente correlacionados. Neste caso, um dos atributos pode ser removido sem afetar negativamente a análise dos dados.</a:t>
            </a:r>
          </a:p>
          <a:p>
            <a:r>
              <a:rPr lang="pt-BR" baseline="0" dirty="0" smtClean="0"/>
              <a:t>Por exemplo, o preço do produto e a quantidade de imposto do produto possivelmente serão correlacionados. Eliminar o valor do imposto pode ser benéfico pois torna a análise mais simples.</a:t>
            </a:r>
          </a:p>
          <a:p>
            <a:r>
              <a:rPr lang="pt-BR" baseline="0" dirty="0" smtClean="0"/>
              <a:t>Também pode envolver a combinação ou criação de novos atributos. Por exemplo, adicionar o nível de escolaridade como atributo a um sistema de previsão de empréstimos pode ser uma boa ideia.	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1476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Onde é investido mais tempo em projetos de ciência de dados. </a:t>
            </a:r>
          </a:p>
          <a:p>
            <a:r>
              <a:rPr lang="pt-BR" dirty="0" smtClean="0"/>
              <a:t>Se</a:t>
            </a:r>
            <a:r>
              <a:rPr lang="pt-BR" baseline="0" dirty="0" smtClean="0"/>
              <a:t> não for investido tempo em um bom pré-processamento dos dados, não serão obtidos bons resultados, não importando o quão sofisticadas são as técnicas de análise escolhidas.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7078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59953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Analisar os dados envolve criar um modelo a partir dos dados. Os dados de entrada são utilizados pela técnica de análise escolhida para criar um modelo. O modelo gera os dados de saída.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Há diferentes tipos de problemas e há diferentes tipos de categorias de análise.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41724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modelagem inicia com a escolha de uma das técnicas apresentadas, então o modelo é construído com os dados previamente preparados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96357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548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Um problema</a:t>
            </a:r>
            <a:r>
              <a:rPr lang="pt-BR" baseline="0" dirty="0" smtClean="0"/>
              <a:t> bem definido é um problema parcialmente resolvido.</a:t>
            </a:r>
          </a:p>
          <a:p>
            <a:r>
              <a:rPr lang="pt-BR" baseline="0" dirty="0" smtClean="0"/>
              <a:t>Assim que o problema é definido, assim como as características e objetivos é possível formular o plano para descobrir a resposta que é a solução para o problema de negócio.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6243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5138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0955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Alterar este slide.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6880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6625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2528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Transformação de dados:</a:t>
            </a:r>
            <a:r>
              <a:rPr lang="pt-BR" baseline="0" dirty="0" smtClean="0"/>
              <a:t> Numérico para categórico, Categórico para Numérico (Muitos algoritmos trabalham apenas com valores numéricos).</a:t>
            </a:r>
          </a:p>
          <a:p>
            <a:r>
              <a:rPr lang="pt-BR" baseline="0" dirty="0" err="1" smtClean="0"/>
              <a:t>Re-escalar</a:t>
            </a:r>
            <a:r>
              <a:rPr lang="pt-BR" baseline="0" dirty="0" smtClean="0"/>
              <a:t>: min </a:t>
            </a:r>
            <a:r>
              <a:rPr lang="pt-BR" baseline="0" dirty="0" err="1" smtClean="0"/>
              <a:t>max</a:t>
            </a:r>
            <a:endParaRPr lang="pt-BR" baseline="0" dirty="0" smtClean="0"/>
          </a:p>
          <a:p>
            <a:r>
              <a:rPr lang="pt-BR" baseline="0" dirty="0" smtClean="0"/>
              <a:t>Padronizar: normalização z-score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6128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 magnitude dos valores do</a:t>
            </a:r>
            <a:r>
              <a:rPr lang="pt-BR" baseline="0" dirty="0" smtClean="0"/>
              <a:t> peso são bem maiores que os valores de altura. Então escalando os valores para o intervalo entre 0 e 1 equalizará a contribuição de cada atributo.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4302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2A06C-BA78-4D78-8C90-310835B468D8}" type="datetime1">
              <a:rPr lang="pt-BR" smtClean="0"/>
              <a:t>28/11/2018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3533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AB78B-44B9-4486-AB68-9F1F8AC68076}" type="datetime1">
              <a:rPr lang="pt-BR" smtClean="0"/>
              <a:t>28/11/2018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5068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52537-5D17-4796-B05A-9828E6CE4497}" type="datetime1">
              <a:rPr lang="pt-BR" smtClean="0"/>
              <a:t>28/11/2018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0535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 dirty="0" smtClean="0"/>
              <a:t>Editar estilos de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E943B-3960-415E-8243-53A33BA96EE8}" type="datetime1">
              <a:rPr lang="pt-BR" smtClean="0"/>
              <a:t>28/11/2018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7910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B0EBD-AF6C-499A-AEFD-9A5D8297A991}" type="datetime1">
              <a:rPr lang="pt-BR" smtClean="0"/>
              <a:t>28/11/2018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6176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B78FE-CD6D-409C-B66F-4E6C3ECB0BFB}" type="datetime1">
              <a:rPr lang="pt-BR" smtClean="0"/>
              <a:t>28/11/2018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400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3CA8B-D86C-454F-9C06-1FE5A9B39035}" type="datetime1">
              <a:rPr lang="pt-BR" smtClean="0"/>
              <a:t>28/11/2018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9673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D988B-96DA-4079-9FF8-A577656E0161}" type="datetime1">
              <a:rPr lang="pt-BR" smtClean="0"/>
              <a:t>28/11/2018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478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5CE9B-A000-45E4-9F0E-A4235081FF86}" type="datetime1">
              <a:rPr lang="pt-BR" smtClean="0"/>
              <a:t>28/11/2018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1765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893D6-837A-435B-9F32-7CC7BEF9083F}" type="datetime1">
              <a:rPr lang="pt-BR" smtClean="0"/>
              <a:t>28/11/2018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4608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A4F5A-993B-4629-A317-290D2F5FAA1A}" type="datetime1">
              <a:rPr lang="pt-BR" smtClean="0"/>
              <a:t>28/11/2018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449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56054" y="93271"/>
            <a:ext cx="11306432" cy="987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56054" y="1260389"/>
            <a:ext cx="11306432" cy="4916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Editar estilos de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808FB-4BC1-41E6-A62B-90F57F4BB248}" type="datetime1">
              <a:rPr lang="pt-BR" smtClean="0"/>
              <a:t>28/11/2018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966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hyperlink" Target="https://pandas.pydata.org/pandas-docs/stable/generated/pandas.read_csv.html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dadosabertos.cl.df.gov.br/" TargetMode="External"/><Relationship Id="rId3" Type="http://schemas.openxmlformats.org/officeDocument/2006/relationships/hyperlink" Target="http://datapoa.com.br/" TargetMode="External"/><Relationship Id="rId7" Type="http://schemas.openxmlformats.org/officeDocument/2006/relationships/hyperlink" Target="https://dadosabertos.camara.leg.br/" TargetMode="External"/><Relationship Id="rId12" Type="http://schemas.openxmlformats.org/officeDocument/2006/relationships/hyperlink" Target="http://patiodigital.prefeitura.sp.gov.br/" TargetMode="External"/><Relationship Id="rId2" Type="http://schemas.openxmlformats.org/officeDocument/2006/relationships/hyperlink" Target="https://archive.ics.uci.edu/ml/index.ph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sp.rs.gov.br/estatisticas" TargetMode="External"/><Relationship Id="rId11" Type="http://schemas.openxmlformats.org/officeDocument/2006/relationships/hyperlink" Target="https://brasil.io/home" TargetMode="External"/><Relationship Id="rId5" Type="http://schemas.openxmlformats.org/officeDocument/2006/relationships/hyperlink" Target="https://dados.rs.gov.br/" TargetMode="External"/><Relationship Id="rId10" Type="http://schemas.openxmlformats.org/officeDocument/2006/relationships/hyperlink" Target="http://dados.df.gov.br/" TargetMode="External"/><Relationship Id="rId4" Type="http://schemas.openxmlformats.org/officeDocument/2006/relationships/hyperlink" Target="http://www.portaltransparencia.gov.br/download-de-dados" TargetMode="External"/><Relationship Id="rId9" Type="http://schemas.openxmlformats.org/officeDocument/2006/relationships/hyperlink" Target="dados.gov.br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scikit-learn.org/stable/modules/generated/sklearn.preprocessing.MinMaxScaler.html" TargetMode="External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9.gif"/><Relationship Id="rId5" Type="http://schemas.openxmlformats.org/officeDocument/2006/relationships/image" Target="../media/image40.wmf"/><Relationship Id="rId4" Type="http://schemas.openxmlformats.org/officeDocument/2006/relationships/oleObject" Target="../embeddings/oleObject1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7" Type="http://schemas.openxmlformats.org/officeDocument/2006/relationships/hyperlink" Target="https://scikit-learn.org/stable/modules/generated/sklearn.preprocessing.StandardScaler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preprocessing.LabelEncoder.html" TargetMode="External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19.png"/><Relationship Id="rId7" Type="http://schemas.openxmlformats.org/officeDocument/2006/relationships/image" Target="../media/image8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85.png"/><Relationship Id="rId4" Type="http://schemas.openxmlformats.org/officeDocument/2006/relationships/image" Target="../media/image10.png"/><Relationship Id="rId9" Type="http://schemas.openxmlformats.org/officeDocument/2006/relationships/image" Target="../media/image8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matplotlib.org/contents.html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://scikit-learn.org/stable/documentation.html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hyperlink" Target="https://www.anaconda.com/download/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python-machine-learning/home/welcome" TargetMode="External"/><Relationship Id="rId7" Type="http://schemas.openxmlformats.org/officeDocument/2006/relationships/hyperlink" Target="https://www.coursera.org/learn/python-data-analysis/home/welcome" TargetMode="External"/><Relationship Id="rId2" Type="http://schemas.openxmlformats.org/officeDocument/2006/relationships/hyperlink" Target="https://courses.edx.org/courses/course-v1:UCSanDiegoX+DSE200x+1T2018/cours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ursera.org/learn/machine-learning/home/welcome" TargetMode="External"/><Relationship Id="rId5" Type="http://schemas.openxmlformats.org/officeDocument/2006/relationships/hyperlink" Target="https://www.udemy.com/python-for-data-science-and-machine-learning-bootcamp/" TargetMode="External"/><Relationship Id="rId4" Type="http://schemas.openxmlformats.org/officeDocument/2006/relationships/hyperlink" Target="https://www.coursera.org/learn/python-plotting/home/welcome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61" t="4894" r="29802" b="3968"/>
          <a:stretch/>
        </p:blipFill>
        <p:spPr>
          <a:xfrm>
            <a:off x="8278373" y="2495003"/>
            <a:ext cx="3869515" cy="433725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60216" y="414838"/>
            <a:ext cx="8478984" cy="3728537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pt-BR" b="1" dirty="0" smtClean="0">
                <a:latin typeface="Rockwell" panose="02060603020205020403" pitchFamily="18" charset="0"/>
              </a:rPr>
              <a:t>Workshop Introdução a Data </a:t>
            </a:r>
            <a:r>
              <a:rPr lang="pt-BR" dirty="0" smtClean="0">
                <a:latin typeface="Rockwell" panose="02060603020205020403" pitchFamily="18" charset="0"/>
              </a:rPr>
              <a:t>Science e </a:t>
            </a:r>
            <a:r>
              <a:rPr lang="pt-BR" b="1" dirty="0" smtClean="0">
                <a:latin typeface="Rockwell" panose="02060603020205020403" pitchFamily="18" charset="0"/>
              </a:rPr>
              <a:t>Machine Learning</a:t>
            </a:r>
            <a:endParaRPr lang="pt-BR" b="1" dirty="0">
              <a:latin typeface="Rockwell" panose="02060603020205020403" pitchFamily="18" charset="0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360216" y="4858644"/>
            <a:ext cx="8070555" cy="1364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pt-BR" sz="3300" b="0" dirty="0" smtClean="0">
                <a:latin typeface="Rockwell" panose="02060603020205020403" pitchFamily="18" charset="0"/>
              </a:rPr>
              <a:t>Graziele Mazuco</a:t>
            </a:r>
          </a:p>
          <a:p>
            <a:pPr>
              <a:lnSpc>
                <a:spcPct val="150000"/>
              </a:lnSpc>
            </a:pPr>
            <a:r>
              <a:rPr lang="pt-BR" sz="2500" b="0" dirty="0" smtClean="0">
                <a:latin typeface="Rockwell" panose="02060603020205020403" pitchFamily="18" charset="0"/>
              </a:rPr>
              <a:t>grazieles@dbserver.com.br</a:t>
            </a:r>
            <a:endParaRPr lang="pt-BR" sz="2500" b="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14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Conjuntos de dados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08" y="1247213"/>
            <a:ext cx="6440491" cy="4165009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10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4236" y="1501919"/>
            <a:ext cx="5124450" cy="3133725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4807531" y="1081002"/>
            <a:ext cx="1468579" cy="1412816"/>
          </a:xfrm>
          <a:prstGeom prst="rect">
            <a:avLst/>
          </a:prstGeom>
          <a:noFill/>
          <a:ln w="381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554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Anaconda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11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739" y="220979"/>
            <a:ext cx="1467912" cy="73231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830" y="1081000"/>
            <a:ext cx="8866909" cy="5630081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4447309" y="2286000"/>
            <a:ext cx="1593273" cy="174567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4391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Jupyter</a:t>
            </a:r>
            <a:r>
              <a:rPr lang="pt-BR" dirty="0" smtClean="0"/>
              <a:t> Notebooks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306432" cy="2161684"/>
          </a:xfrm>
        </p:spPr>
        <p:txBody>
          <a:bodyPr/>
          <a:lstStyle/>
          <a:p>
            <a:r>
              <a:rPr lang="pt-BR" dirty="0" smtClean="0"/>
              <a:t>Permite documentar o processo da análise de dados</a:t>
            </a:r>
          </a:p>
          <a:p>
            <a:r>
              <a:rPr lang="pt-BR" dirty="0" smtClean="0"/>
              <a:t>Ciência de dados reproduzível</a:t>
            </a:r>
          </a:p>
          <a:p>
            <a:r>
              <a:rPr lang="pt-BR" dirty="0" smtClean="0"/>
              <a:t>Apresentação e resultados </a:t>
            </a:r>
          </a:p>
          <a:p>
            <a:endParaRPr lang="pt-BR" dirty="0" smtClean="0"/>
          </a:p>
          <a:p>
            <a:pPr lvl="1"/>
            <a:endParaRPr lang="pt-BR" dirty="0"/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823" y="93271"/>
            <a:ext cx="1167118" cy="116711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259" y="1741251"/>
            <a:ext cx="6572682" cy="4797661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6528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Pandas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Extração de dados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13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27" y="152908"/>
            <a:ext cx="3588659" cy="74763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080" y="1425718"/>
            <a:ext cx="1123950" cy="115252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302" y="2813338"/>
            <a:ext cx="1238250" cy="131445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9925" y="5095081"/>
            <a:ext cx="904875" cy="117157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7680" y="5095081"/>
            <a:ext cx="981075" cy="96202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4048" y="2654442"/>
            <a:ext cx="1285875" cy="1190625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3898755" y="2757630"/>
            <a:ext cx="2479963" cy="228174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163" y="3202323"/>
            <a:ext cx="1850880" cy="1451747"/>
          </a:xfrm>
          <a:prstGeom prst="rect">
            <a:avLst/>
          </a:prstGeom>
        </p:spPr>
      </p:pic>
      <p:sp>
        <p:nvSpPr>
          <p:cNvPr id="18" name="Texto Explicativo Retangular com Cantos Arredondados 17"/>
          <p:cNvSpPr/>
          <p:nvPr/>
        </p:nvSpPr>
        <p:spPr>
          <a:xfrm flipH="1">
            <a:off x="4895360" y="638912"/>
            <a:ext cx="2114942" cy="574837"/>
          </a:xfrm>
          <a:prstGeom prst="wedgeRoundRectCallout">
            <a:avLst>
              <a:gd name="adj1" fmla="val -1622"/>
              <a:gd name="adj2" fmla="val 134082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err="1">
                <a:solidFill>
                  <a:schemeClr val="bg1">
                    <a:lumMod val="50000"/>
                  </a:schemeClr>
                </a:solidFill>
              </a:rPr>
              <a:t>r</a:t>
            </a:r>
            <a:r>
              <a:rPr lang="pt-BR" sz="3200" dirty="0" err="1" smtClean="0">
                <a:solidFill>
                  <a:schemeClr val="bg1">
                    <a:lumMod val="50000"/>
                  </a:schemeClr>
                </a:solidFill>
              </a:rPr>
              <a:t>ead_csv</a:t>
            </a:r>
            <a:endParaRPr lang="pt-B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Texto Explicativo Retangular com Cantos Arredondados 18"/>
          <p:cNvSpPr/>
          <p:nvPr/>
        </p:nvSpPr>
        <p:spPr>
          <a:xfrm flipH="1">
            <a:off x="7387307" y="2015320"/>
            <a:ext cx="2114942" cy="574837"/>
          </a:xfrm>
          <a:prstGeom prst="wedgeRoundRectCallout">
            <a:avLst>
              <a:gd name="adj1" fmla="val -1622"/>
              <a:gd name="adj2" fmla="val 134082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err="1" smtClean="0">
                <a:solidFill>
                  <a:schemeClr val="bg1">
                    <a:lumMod val="50000"/>
                  </a:schemeClr>
                </a:solidFill>
              </a:rPr>
              <a:t>read_json</a:t>
            </a:r>
            <a:endParaRPr lang="pt-B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o Explicativo Retangular com Cantos Arredondados 19"/>
          <p:cNvSpPr/>
          <p:nvPr/>
        </p:nvSpPr>
        <p:spPr>
          <a:xfrm flipH="1">
            <a:off x="6613291" y="4447818"/>
            <a:ext cx="2114942" cy="574837"/>
          </a:xfrm>
          <a:prstGeom prst="wedgeRoundRectCallout">
            <a:avLst>
              <a:gd name="adj1" fmla="val -1622"/>
              <a:gd name="adj2" fmla="val 134082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err="1" smtClean="0">
                <a:solidFill>
                  <a:schemeClr val="bg1">
                    <a:lumMod val="50000"/>
                  </a:schemeClr>
                </a:solidFill>
              </a:rPr>
              <a:t>read_html</a:t>
            </a:r>
            <a:endParaRPr lang="pt-B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Texto Explicativo Retangular com Cantos Arredondados 20"/>
          <p:cNvSpPr/>
          <p:nvPr/>
        </p:nvSpPr>
        <p:spPr>
          <a:xfrm>
            <a:off x="802738" y="4400387"/>
            <a:ext cx="3010846" cy="574837"/>
          </a:xfrm>
          <a:prstGeom prst="wedgeRoundRectCallout">
            <a:avLst>
              <a:gd name="adj1" fmla="val -1622"/>
              <a:gd name="adj2" fmla="val 134082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err="1" smtClean="0">
                <a:solidFill>
                  <a:schemeClr val="bg1">
                    <a:lumMod val="50000"/>
                  </a:schemeClr>
                </a:solidFill>
              </a:rPr>
              <a:t>Read_sql_query</a:t>
            </a:r>
            <a:endParaRPr lang="pt-B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o Explicativo Retangular com Cantos Arredondados 21"/>
          <p:cNvSpPr/>
          <p:nvPr/>
        </p:nvSpPr>
        <p:spPr>
          <a:xfrm>
            <a:off x="688625" y="2015320"/>
            <a:ext cx="3010846" cy="574837"/>
          </a:xfrm>
          <a:prstGeom prst="wedgeRoundRectCallout">
            <a:avLst>
              <a:gd name="adj1" fmla="val -1622"/>
              <a:gd name="adj2" fmla="val 134082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err="1" smtClean="0">
                <a:solidFill>
                  <a:schemeClr val="bg1">
                    <a:lumMod val="50000"/>
                  </a:schemeClr>
                </a:solidFill>
              </a:rPr>
              <a:t>Read_sql_table</a:t>
            </a:r>
            <a:endParaRPr lang="pt-B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98854" y="6370118"/>
            <a:ext cx="9106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hlinkClick r:id="rId9"/>
              </a:rPr>
              <a:t>https://</a:t>
            </a:r>
            <a:r>
              <a:rPr lang="pt-BR" dirty="0" smtClean="0">
                <a:hlinkClick r:id="rId9"/>
              </a:rPr>
              <a:t>pandas.pydata.org/pandas-docs/stable/generated/pandas.read_csv.html</a:t>
            </a:r>
            <a:r>
              <a:rPr lang="pt-BR" dirty="0" smtClean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51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Datasets</a:t>
            </a:r>
            <a:r>
              <a:rPr lang="pt-BR" dirty="0" smtClean="0"/>
              <a:t> Públicos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hlinkClick r:id="rId2"/>
              </a:rPr>
              <a:t>UCI </a:t>
            </a:r>
            <a:r>
              <a:rPr lang="pt-BR" dirty="0" err="1" smtClean="0">
                <a:hlinkClick r:id="rId2"/>
              </a:rPr>
              <a:t>Machine</a:t>
            </a:r>
            <a:r>
              <a:rPr lang="pt-BR" dirty="0" smtClean="0">
                <a:hlinkClick r:id="rId2"/>
              </a:rPr>
              <a:t> Learning </a:t>
            </a:r>
            <a:endParaRPr lang="pt-BR" dirty="0" smtClean="0"/>
          </a:p>
          <a:p>
            <a:r>
              <a:rPr lang="pt-BR" dirty="0" smtClean="0"/>
              <a:t>Dados do governo brasileiro:</a:t>
            </a:r>
          </a:p>
          <a:p>
            <a:pPr lvl="1"/>
            <a:r>
              <a:rPr lang="pt-BR" dirty="0">
                <a:hlinkClick r:id="rId3"/>
              </a:rPr>
              <a:t>http://datapoa.com.br</a:t>
            </a:r>
            <a:r>
              <a:rPr lang="pt-BR" dirty="0" smtClean="0">
                <a:hlinkClick r:id="rId3"/>
              </a:rPr>
              <a:t>/</a:t>
            </a:r>
            <a:r>
              <a:rPr lang="pt-BR" dirty="0" smtClean="0"/>
              <a:t> </a:t>
            </a:r>
            <a:endParaRPr lang="pt-BR" dirty="0"/>
          </a:p>
          <a:p>
            <a:pPr lvl="1"/>
            <a:r>
              <a:rPr lang="pt-BR" dirty="0">
                <a:hlinkClick r:id="rId4"/>
              </a:rPr>
              <a:t>http://</a:t>
            </a:r>
            <a:r>
              <a:rPr lang="pt-BR" dirty="0" smtClean="0">
                <a:hlinkClick r:id="rId4"/>
              </a:rPr>
              <a:t>www.portaltransparencia.gov.br/download-de-dados</a:t>
            </a:r>
            <a:r>
              <a:rPr lang="pt-BR" dirty="0" smtClean="0"/>
              <a:t> </a:t>
            </a:r>
            <a:endParaRPr lang="pt-BR" dirty="0"/>
          </a:p>
          <a:p>
            <a:pPr lvl="1"/>
            <a:r>
              <a:rPr lang="pt-BR" dirty="0">
                <a:hlinkClick r:id="rId5"/>
              </a:rPr>
              <a:t>https://dados.rs.gov.br</a:t>
            </a:r>
            <a:r>
              <a:rPr lang="pt-BR" dirty="0" smtClean="0">
                <a:hlinkClick r:id="rId5"/>
              </a:rPr>
              <a:t>/</a:t>
            </a:r>
            <a:r>
              <a:rPr lang="pt-BR" dirty="0" smtClean="0"/>
              <a:t> </a:t>
            </a:r>
            <a:endParaRPr lang="pt-BR" dirty="0"/>
          </a:p>
          <a:p>
            <a:pPr lvl="1"/>
            <a:r>
              <a:rPr lang="pt-BR" dirty="0" smtClean="0">
                <a:hlinkClick r:id="rId6"/>
              </a:rPr>
              <a:t>https://ssp.rs.gov.br/estatisticas</a:t>
            </a:r>
            <a:r>
              <a:rPr lang="pt-BR" dirty="0" smtClean="0"/>
              <a:t> </a:t>
            </a:r>
          </a:p>
          <a:p>
            <a:pPr lvl="1"/>
            <a:r>
              <a:rPr lang="pt-BR" dirty="0">
                <a:hlinkClick r:id="rId7"/>
              </a:rPr>
              <a:t>https://dadosabertos.camara.leg.br</a:t>
            </a:r>
            <a:r>
              <a:rPr lang="pt-BR" dirty="0" smtClean="0">
                <a:hlinkClick r:id="rId7"/>
              </a:rPr>
              <a:t>/</a:t>
            </a:r>
            <a:endParaRPr lang="pt-BR" dirty="0" smtClean="0"/>
          </a:p>
          <a:p>
            <a:pPr lvl="1"/>
            <a:r>
              <a:rPr lang="pt-BR" dirty="0" smtClean="0">
                <a:hlinkClick r:id="rId8"/>
              </a:rPr>
              <a:t>dadosabertos.cl.df.gov.br</a:t>
            </a:r>
            <a:r>
              <a:rPr lang="pt-BR" dirty="0" smtClean="0"/>
              <a:t> </a:t>
            </a:r>
            <a:endParaRPr lang="pt-BR" dirty="0"/>
          </a:p>
          <a:p>
            <a:pPr lvl="1"/>
            <a:r>
              <a:rPr lang="pt-BR" dirty="0">
                <a:hlinkClick r:id="rId9" action="ppaction://hlinkfile"/>
              </a:rPr>
              <a:t>dados.gov.br</a:t>
            </a:r>
            <a:endParaRPr lang="pt-BR" dirty="0"/>
          </a:p>
          <a:p>
            <a:pPr lvl="1"/>
            <a:r>
              <a:rPr lang="pt-BR" dirty="0">
                <a:hlinkClick r:id="rId10"/>
              </a:rPr>
              <a:t>dados.df.gov.br</a:t>
            </a:r>
            <a:endParaRPr lang="pt-BR" dirty="0"/>
          </a:p>
          <a:p>
            <a:pPr lvl="1"/>
            <a:r>
              <a:rPr lang="pt-BR" dirty="0">
                <a:hlinkClick r:id="rId11"/>
              </a:rPr>
              <a:t>https://</a:t>
            </a:r>
            <a:r>
              <a:rPr lang="pt-BR" dirty="0" smtClean="0">
                <a:hlinkClick r:id="rId11"/>
              </a:rPr>
              <a:t>brasil.io/home</a:t>
            </a:r>
            <a:r>
              <a:rPr lang="pt-BR" dirty="0" smtClean="0"/>
              <a:t> </a:t>
            </a:r>
            <a:endParaRPr lang="pt-BR" dirty="0"/>
          </a:p>
          <a:p>
            <a:pPr lvl="1"/>
            <a:r>
              <a:rPr lang="pt-BR" dirty="0">
                <a:hlinkClick r:id="rId12"/>
              </a:rPr>
              <a:t>patiodigital.prefeitura.sp.gov.br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457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15</a:t>
            </a:fld>
            <a:endParaRPr lang="pt-BR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196333" y="-15722"/>
            <a:ext cx="11306432" cy="987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Processo de Descoberta de Conhecimento</a:t>
            </a:r>
            <a:endParaRPr lang="pt-BR" dirty="0"/>
          </a:p>
        </p:txBody>
      </p:sp>
      <p:cxnSp>
        <p:nvCxnSpPr>
          <p:cNvPr id="2057" name="Conector de Seta Reta 2056"/>
          <p:cNvCxnSpPr/>
          <p:nvPr/>
        </p:nvCxnSpPr>
        <p:spPr>
          <a:xfrm flipV="1">
            <a:off x="1459506" y="559043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5" name="Agrupar 2074"/>
          <p:cNvGrpSpPr/>
          <p:nvPr/>
        </p:nvGrpSpPr>
        <p:grpSpPr>
          <a:xfrm>
            <a:off x="624237" y="5917217"/>
            <a:ext cx="835269" cy="927639"/>
            <a:chOff x="756134" y="5802921"/>
            <a:chExt cx="835269" cy="927639"/>
          </a:xfrm>
        </p:grpSpPr>
        <p:sp>
          <p:nvSpPr>
            <p:cNvPr id="6" name="Fluxograma: Disco Magnético 5"/>
            <p:cNvSpPr/>
            <p:nvPr/>
          </p:nvSpPr>
          <p:spPr>
            <a:xfrm>
              <a:off x="831542" y="5802921"/>
              <a:ext cx="575223" cy="589085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59" name="CaixaDeTexto 2058"/>
            <p:cNvSpPr txBox="1"/>
            <p:nvPr/>
          </p:nvSpPr>
          <p:spPr>
            <a:xfrm>
              <a:off x="756134" y="6392006"/>
              <a:ext cx="8352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 smtClean="0"/>
                <a:t>Dados</a:t>
              </a:r>
              <a:endParaRPr lang="pt-BR" sz="1600" dirty="0"/>
            </a:p>
          </p:txBody>
        </p:sp>
      </p:grpSp>
      <p:grpSp>
        <p:nvGrpSpPr>
          <p:cNvPr id="2076" name="Agrupar 2075"/>
          <p:cNvGrpSpPr/>
          <p:nvPr/>
        </p:nvGrpSpPr>
        <p:grpSpPr>
          <a:xfrm>
            <a:off x="2184476" y="4851870"/>
            <a:ext cx="1324708" cy="1108603"/>
            <a:chOff x="2316373" y="4737574"/>
            <a:chExt cx="1324708" cy="1108603"/>
          </a:xfrm>
        </p:grpSpPr>
        <p:sp>
          <p:nvSpPr>
            <p:cNvPr id="9" name="Fluxograma: Disco Magnético 8"/>
            <p:cNvSpPr/>
            <p:nvPr/>
          </p:nvSpPr>
          <p:spPr>
            <a:xfrm>
              <a:off x="2365830" y="4770556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Fluxograma: Disco Magnético 9"/>
            <p:cNvSpPr/>
            <p:nvPr/>
          </p:nvSpPr>
          <p:spPr>
            <a:xfrm>
              <a:off x="2806880" y="4737574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Fluxograma: Disco Magnético 10"/>
            <p:cNvSpPr/>
            <p:nvPr/>
          </p:nvSpPr>
          <p:spPr>
            <a:xfrm>
              <a:off x="2592142" y="5074626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2316373" y="5507623"/>
              <a:ext cx="13247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 smtClean="0"/>
                <a:t>Dados-alvo</a:t>
              </a:r>
              <a:endParaRPr lang="pt-BR" sz="1600" dirty="0"/>
            </a:p>
          </p:txBody>
        </p:sp>
      </p:grpSp>
      <p:grpSp>
        <p:nvGrpSpPr>
          <p:cNvPr id="56" name="Agrupar 55"/>
          <p:cNvGrpSpPr/>
          <p:nvPr/>
        </p:nvGrpSpPr>
        <p:grpSpPr>
          <a:xfrm>
            <a:off x="3674699" y="4079624"/>
            <a:ext cx="1558099" cy="1232413"/>
            <a:chOff x="4615477" y="4079624"/>
            <a:chExt cx="1558099" cy="1232413"/>
          </a:xfrm>
        </p:grpSpPr>
        <p:sp>
          <p:nvSpPr>
            <p:cNvPr id="8" name="Fluxograma: Armazenamento Interno 7"/>
            <p:cNvSpPr/>
            <p:nvPr/>
          </p:nvSpPr>
          <p:spPr>
            <a:xfrm>
              <a:off x="4967636" y="4079624"/>
              <a:ext cx="773723" cy="641838"/>
            </a:xfrm>
            <a:prstGeom prst="flowChartInternalStora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CaixaDeTexto 44"/>
            <p:cNvSpPr txBox="1"/>
            <p:nvPr/>
          </p:nvSpPr>
          <p:spPr>
            <a:xfrm>
              <a:off x="4615477" y="4727262"/>
              <a:ext cx="1558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Dados </a:t>
              </a:r>
            </a:p>
            <a:p>
              <a:pPr algn="ctr"/>
              <a:r>
                <a:rPr lang="pt-BR" sz="1600" dirty="0" err="1" smtClean="0"/>
                <a:t>pré</a:t>
              </a:r>
              <a:r>
                <a:rPr lang="pt-BR" sz="1600" dirty="0" smtClean="0"/>
                <a:t>-processados</a:t>
              </a:r>
              <a:endParaRPr lang="pt-BR" sz="1600" dirty="0"/>
            </a:p>
          </p:txBody>
        </p:sp>
      </p:grpSp>
      <p:grpSp>
        <p:nvGrpSpPr>
          <p:cNvPr id="2078" name="Agrupar 2077"/>
          <p:cNvGrpSpPr/>
          <p:nvPr/>
        </p:nvGrpSpPr>
        <p:grpSpPr>
          <a:xfrm>
            <a:off x="5470461" y="2974499"/>
            <a:ext cx="1558099" cy="1230137"/>
            <a:chOff x="5602358" y="2860203"/>
            <a:chExt cx="1558099" cy="1230137"/>
          </a:xfrm>
        </p:grpSpPr>
        <p:sp>
          <p:nvSpPr>
            <p:cNvPr id="12" name="Fluxograma: Vários Documentos 11"/>
            <p:cNvSpPr/>
            <p:nvPr/>
          </p:nvSpPr>
          <p:spPr>
            <a:xfrm>
              <a:off x="5873257" y="2860203"/>
              <a:ext cx="905608" cy="674303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CaixaDeTexto 45"/>
            <p:cNvSpPr txBox="1"/>
            <p:nvPr/>
          </p:nvSpPr>
          <p:spPr>
            <a:xfrm>
              <a:off x="5602358" y="3505565"/>
              <a:ext cx="1558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Dados </a:t>
              </a:r>
            </a:p>
            <a:p>
              <a:pPr algn="ctr"/>
              <a:r>
                <a:rPr lang="pt-BR" sz="1600" dirty="0" smtClean="0"/>
                <a:t>transformados</a:t>
              </a:r>
              <a:endParaRPr lang="pt-BR" sz="1600" dirty="0"/>
            </a:p>
          </p:txBody>
        </p:sp>
      </p:grpSp>
      <p:grpSp>
        <p:nvGrpSpPr>
          <p:cNvPr id="32" name="Agrupar 31"/>
          <p:cNvGrpSpPr/>
          <p:nvPr/>
        </p:nvGrpSpPr>
        <p:grpSpPr>
          <a:xfrm>
            <a:off x="9786890" y="683857"/>
            <a:ext cx="1558099" cy="1229139"/>
            <a:chOff x="9918787" y="569561"/>
            <a:chExt cx="1558099" cy="1229139"/>
          </a:xfrm>
        </p:grpSpPr>
        <p:pic>
          <p:nvPicPr>
            <p:cNvPr id="22" name="Imagem 21"/>
            <p:cNvPicPr>
              <a:picLocks noChangeAspect="1"/>
            </p:cNvPicPr>
            <p:nvPr/>
          </p:nvPicPr>
          <p:blipFill rotWithShape="1">
            <a:blip r:embed="rId3"/>
            <a:srcRect t="5110"/>
            <a:stretch/>
          </p:blipFill>
          <p:spPr>
            <a:xfrm>
              <a:off x="10121575" y="569561"/>
              <a:ext cx="1152525" cy="930945"/>
            </a:xfrm>
            <a:prstGeom prst="rect">
              <a:avLst/>
            </a:prstGeom>
          </p:spPr>
        </p:pic>
        <p:sp>
          <p:nvSpPr>
            <p:cNvPr id="48" name="CaixaDeTexto 47"/>
            <p:cNvSpPr txBox="1"/>
            <p:nvPr/>
          </p:nvSpPr>
          <p:spPr>
            <a:xfrm>
              <a:off x="9918787" y="1460146"/>
              <a:ext cx="1558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Conhecimento</a:t>
              </a:r>
              <a:endParaRPr lang="pt-BR" sz="1600" dirty="0"/>
            </a:p>
          </p:txBody>
        </p:sp>
      </p:grpSp>
      <p:cxnSp>
        <p:nvCxnSpPr>
          <p:cNvPr id="49" name="Conector de Seta Reta 48"/>
          <p:cNvCxnSpPr/>
          <p:nvPr/>
        </p:nvCxnSpPr>
        <p:spPr>
          <a:xfrm flipV="1">
            <a:off x="3285770" y="4558072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/>
          <p:cNvCxnSpPr/>
          <p:nvPr/>
        </p:nvCxnSpPr>
        <p:spPr>
          <a:xfrm flipV="1">
            <a:off x="4963934" y="3662721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/>
          <p:cNvCxnSpPr/>
          <p:nvPr/>
        </p:nvCxnSpPr>
        <p:spPr>
          <a:xfrm flipV="1">
            <a:off x="7073571" y="251436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/>
          <p:cNvCxnSpPr/>
          <p:nvPr/>
        </p:nvCxnSpPr>
        <p:spPr>
          <a:xfrm flipV="1">
            <a:off x="9221809" y="150227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9" name="Agrupar 2078"/>
          <p:cNvGrpSpPr/>
          <p:nvPr/>
        </p:nvGrpSpPr>
        <p:grpSpPr>
          <a:xfrm>
            <a:off x="7663710" y="1595952"/>
            <a:ext cx="1558099" cy="1256970"/>
            <a:chOff x="7795607" y="1481656"/>
            <a:chExt cx="1558099" cy="1256970"/>
          </a:xfrm>
        </p:grpSpPr>
        <p:sp>
          <p:nvSpPr>
            <p:cNvPr id="47" name="CaixaDeTexto 46"/>
            <p:cNvSpPr txBox="1"/>
            <p:nvPr/>
          </p:nvSpPr>
          <p:spPr>
            <a:xfrm>
              <a:off x="7795607" y="2400072"/>
              <a:ext cx="1558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Modelos</a:t>
              </a:r>
              <a:endParaRPr lang="pt-BR" sz="1600" dirty="0"/>
            </a:p>
          </p:txBody>
        </p:sp>
        <p:grpSp>
          <p:nvGrpSpPr>
            <p:cNvPr id="2073" name="Agrupar 2072"/>
            <p:cNvGrpSpPr/>
            <p:nvPr/>
          </p:nvGrpSpPr>
          <p:grpSpPr>
            <a:xfrm>
              <a:off x="8024518" y="1481656"/>
              <a:ext cx="1100523" cy="872067"/>
              <a:chOff x="7959945" y="1317622"/>
              <a:chExt cx="1100523" cy="872067"/>
            </a:xfrm>
          </p:grpSpPr>
          <p:sp>
            <p:nvSpPr>
              <p:cNvPr id="13" name="Fluxograma: Conector 12"/>
              <p:cNvSpPr/>
              <p:nvPr/>
            </p:nvSpPr>
            <p:spPr>
              <a:xfrm>
                <a:off x="7959945" y="1855581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Fluxograma: Conector 14"/>
              <p:cNvSpPr/>
              <p:nvPr/>
            </p:nvSpPr>
            <p:spPr>
              <a:xfrm>
                <a:off x="8699983" y="1855581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Fluxograma: Conector 15"/>
              <p:cNvSpPr/>
              <p:nvPr/>
            </p:nvSpPr>
            <p:spPr>
              <a:xfrm>
                <a:off x="8289669" y="1317622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067" name="Conector de Seta Reta 2066"/>
              <p:cNvCxnSpPr>
                <a:stCxn id="16" idx="3"/>
                <a:endCxn id="13" idx="0"/>
              </p:cNvCxnSpPr>
              <p:nvPr/>
            </p:nvCxnSpPr>
            <p:spPr>
              <a:xfrm flipH="1">
                <a:off x="8140188" y="1602801"/>
                <a:ext cx="202273" cy="25278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9" name="Conector de Seta Reta 2068"/>
              <p:cNvCxnSpPr>
                <a:stCxn id="16" idx="5"/>
                <a:endCxn id="15" idx="0"/>
              </p:cNvCxnSpPr>
              <p:nvPr/>
            </p:nvCxnSpPr>
            <p:spPr>
              <a:xfrm>
                <a:off x="8597362" y="1602801"/>
                <a:ext cx="282864" cy="25278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74" name="Texto Explicativo Retangular com Cantos Arredondados 2073"/>
          <p:cNvSpPr/>
          <p:nvPr/>
        </p:nvSpPr>
        <p:spPr>
          <a:xfrm>
            <a:off x="682688" y="4921030"/>
            <a:ext cx="1064253" cy="352523"/>
          </a:xfrm>
          <a:prstGeom prst="wedgeRoundRectCallout">
            <a:avLst>
              <a:gd name="adj1" fmla="val 32693"/>
              <a:gd name="adj2" fmla="val 12292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Coleta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7" name="Texto Explicativo Retangular com Cantos Arredondados 76"/>
          <p:cNvSpPr/>
          <p:nvPr/>
        </p:nvSpPr>
        <p:spPr>
          <a:xfrm>
            <a:off x="1371601" y="3662722"/>
            <a:ext cx="2152898" cy="425788"/>
          </a:xfrm>
          <a:prstGeom prst="wedgeRoundRectCallout">
            <a:avLst>
              <a:gd name="adj1" fmla="val 35998"/>
              <a:gd name="adj2" fmla="val 145376"/>
              <a:gd name="adj3" fmla="val 1666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Pré-Processamento</a:t>
            </a:r>
          </a:p>
        </p:txBody>
      </p:sp>
      <p:sp>
        <p:nvSpPr>
          <p:cNvPr id="78" name="Texto Explicativo Retangular com Cantos Arredondados 77"/>
          <p:cNvSpPr/>
          <p:nvPr/>
        </p:nvSpPr>
        <p:spPr>
          <a:xfrm>
            <a:off x="3509184" y="2861290"/>
            <a:ext cx="1889131" cy="352523"/>
          </a:xfrm>
          <a:prstGeom prst="wedgeRoundRectCallout">
            <a:avLst>
              <a:gd name="adj1" fmla="val 35068"/>
              <a:gd name="adj2" fmla="val 125424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Transformação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9" name="Texto Explicativo Retangular com Cantos Arredondados 78"/>
          <p:cNvSpPr/>
          <p:nvPr/>
        </p:nvSpPr>
        <p:spPr>
          <a:xfrm>
            <a:off x="7740101" y="775111"/>
            <a:ext cx="1862738" cy="486493"/>
          </a:xfrm>
          <a:prstGeom prst="wedgeRoundRectCallout">
            <a:avLst>
              <a:gd name="adj1" fmla="val 32130"/>
              <a:gd name="adj2" fmla="val 10868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Interpretação e Validação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0" name="Texto Explicativo Retangular com Cantos Arredondados 79"/>
          <p:cNvSpPr/>
          <p:nvPr/>
        </p:nvSpPr>
        <p:spPr>
          <a:xfrm>
            <a:off x="5571147" y="1647418"/>
            <a:ext cx="1862738" cy="486493"/>
          </a:xfrm>
          <a:prstGeom prst="wedgeRoundRectCallout">
            <a:avLst>
              <a:gd name="adj1" fmla="val 33546"/>
              <a:gd name="adj2" fmla="val 10868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Mineração de Dados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2" name="Agrupar 61"/>
          <p:cNvGrpSpPr/>
          <p:nvPr/>
        </p:nvGrpSpPr>
        <p:grpSpPr>
          <a:xfrm>
            <a:off x="1793635" y="1829058"/>
            <a:ext cx="7733114" cy="4723279"/>
            <a:chOff x="1907936" y="1829058"/>
            <a:chExt cx="7733114" cy="4723279"/>
          </a:xfrm>
        </p:grpSpPr>
        <p:cxnSp>
          <p:nvCxnSpPr>
            <p:cNvPr id="34" name="Conector Angulado 33"/>
            <p:cNvCxnSpPr/>
            <p:nvPr/>
          </p:nvCxnSpPr>
          <p:spPr>
            <a:xfrm rot="10800000" flipV="1">
              <a:off x="1907936" y="1829058"/>
              <a:ext cx="7733114" cy="4709854"/>
            </a:xfrm>
            <a:prstGeom prst="bentConnector3">
              <a:avLst>
                <a:gd name="adj1" fmla="val -140"/>
              </a:avLst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/>
            <p:cNvCxnSpPr/>
            <p:nvPr/>
          </p:nvCxnSpPr>
          <p:spPr>
            <a:xfrm flipH="1" flipV="1">
              <a:off x="1907936" y="5960473"/>
              <a:ext cx="10726" cy="591864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/>
            <p:cNvCxnSpPr/>
            <p:nvPr/>
          </p:nvCxnSpPr>
          <p:spPr>
            <a:xfrm flipV="1">
              <a:off x="3565481" y="5019650"/>
              <a:ext cx="30082" cy="150716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de Seta Reta 97"/>
            <p:cNvCxnSpPr/>
            <p:nvPr/>
          </p:nvCxnSpPr>
          <p:spPr>
            <a:xfrm flipV="1">
              <a:off x="5529111" y="4088509"/>
              <a:ext cx="39819" cy="245882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de Seta Reta 100"/>
            <p:cNvCxnSpPr/>
            <p:nvPr/>
          </p:nvCxnSpPr>
          <p:spPr>
            <a:xfrm flipH="1" flipV="1">
              <a:off x="7723073" y="2974499"/>
              <a:ext cx="5828" cy="3563947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Imagem 5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33000" r="817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802" t="11263" r="18389" b="14030"/>
          <a:stretch/>
        </p:blipFill>
        <p:spPr>
          <a:xfrm>
            <a:off x="1298727" y="2795540"/>
            <a:ext cx="1043977" cy="85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95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Por que explorar os dados?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6426637" cy="582266"/>
          </a:xfrm>
        </p:spPr>
        <p:txBody>
          <a:bodyPr/>
          <a:lstStyle/>
          <a:p>
            <a:r>
              <a:rPr lang="pt-BR" dirty="0" smtClean="0"/>
              <a:t>Entender os dados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16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40" y="3268807"/>
            <a:ext cx="3043811" cy="230591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829" y="3297384"/>
            <a:ext cx="4236748" cy="221672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637" y="3253222"/>
            <a:ext cx="3657600" cy="2305050"/>
          </a:xfrm>
          <a:prstGeom prst="rect">
            <a:avLst/>
          </a:prstGeom>
        </p:spPr>
      </p:pic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619641" y="2640446"/>
            <a:ext cx="1826928" cy="582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/>
              <a:t>Correlação</a:t>
            </a:r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4382342" y="2877433"/>
            <a:ext cx="1826928" cy="582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/>
              <a:t>Tendência</a:t>
            </a:r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9383459" y="2794710"/>
            <a:ext cx="1826928" cy="582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err="1" smtClean="0"/>
              <a:t>Outlier</a:t>
            </a:r>
            <a:endParaRPr lang="pt-BR" dirty="0" smtClean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74001" y="235829"/>
            <a:ext cx="1472771" cy="147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45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Descrever os dados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6357364" cy="4916574"/>
          </a:xfrm>
        </p:spPr>
        <p:txBody>
          <a:bodyPr/>
          <a:lstStyle/>
          <a:p>
            <a:r>
              <a:rPr lang="pt-BR" dirty="0" smtClean="0"/>
              <a:t>Estatísticas para caracterizar os dados.</a:t>
            </a:r>
          </a:p>
          <a:p>
            <a:pPr lvl="1"/>
            <a:r>
              <a:rPr lang="pt-BR" dirty="0" smtClean="0"/>
              <a:t>Média</a:t>
            </a:r>
          </a:p>
          <a:p>
            <a:pPr lvl="1"/>
            <a:r>
              <a:rPr lang="pt-BR" dirty="0" smtClean="0"/>
              <a:t>Mediana</a:t>
            </a:r>
          </a:p>
          <a:p>
            <a:pPr lvl="1"/>
            <a:r>
              <a:rPr lang="pt-BR" dirty="0" smtClean="0"/>
              <a:t>Moda</a:t>
            </a:r>
          </a:p>
          <a:p>
            <a:pPr lvl="1"/>
            <a:r>
              <a:rPr lang="pt-BR" dirty="0" smtClean="0"/>
              <a:t>Intervalo</a:t>
            </a:r>
          </a:p>
          <a:p>
            <a:pPr lvl="1"/>
            <a:r>
              <a:rPr lang="pt-BR" dirty="0" smtClean="0"/>
              <a:t>Desvio Padrão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17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050" y="654801"/>
            <a:ext cx="3305175" cy="136207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625" y="2837758"/>
            <a:ext cx="3276600" cy="12954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1012" y="4710863"/>
            <a:ext cx="3143250" cy="1419225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8155272" y="2142361"/>
            <a:ext cx="1826928" cy="582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/>
              <a:t>Moda</a:t>
            </a:r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8300746" y="4193468"/>
            <a:ext cx="1826928" cy="582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/>
              <a:t>Mediana</a:t>
            </a:r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8300746" y="6065217"/>
            <a:ext cx="1826928" cy="582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/>
              <a:t>Média</a:t>
            </a:r>
          </a:p>
        </p:txBody>
      </p:sp>
    </p:spTree>
    <p:extLst>
      <p:ext uri="{BB962C8B-B14F-4D97-AF65-F5344CB8AC3E}">
        <p14:creationId xmlns:p14="http://schemas.microsoft.com/office/powerpoint/2010/main" val="215183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Visualizar os Dados</a:t>
            </a:r>
            <a:endParaRPr lang="pt-BR" dirty="0"/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662" y="4559877"/>
            <a:ext cx="4011333" cy="2161598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18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302" y="1771396"/>
            <a:ext cx="2454280" cy="239180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302" y="4870658"/>
            <a:ext cx="2924747" cy="1850817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1310638" y="1079820"/>
            <a:ext cx="2088721" cy="58226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 smtClean="0"/>
              <a:t>Gráfico de Dispersão</a:t>
            </a: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406641" y="4317280"/>
            <a:ext cx="1826928" cy="445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/>
              <a:t>Histograma</a:t>
            </a:r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6209270" y="4179514"/>
            <a:ext cx="2201606" cy="445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/>
              <a:t>Mapa de Calor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662" y="1270865"/>
            <a:ext cx="4295775" cy="2390775"/>
          </a:xfrm>
          <a:prstGeom prst="rect">
            <a:avLst/>
          </a:prstGeom>
        </p:spPr>
      </p:pic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6242664" y="730684"/>
            <a:ext cx="2201606" cy="445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/>
              <a:t>Gráfico de linha</a:t>
            </a:r>
          </a:p>
        </p:txBody>
      </p:sp>
    </p:spTree>
    <p:extLst>
      <p:ext uri="{BB962C8B-B14F-4D97-AF65-F5344CB8AC3E}">
        <p14:creationId xmlns:p14="http://schemas.microsoft.com/office/powerpoint/2010/main" val="53833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Real-world data </a:t>
            </a:r>
            <a:r>
              <a:rPr lang="pt-BR" dirty="0" err="1" smtClean="0"/>
              <a:t>is</a:t>
            </a:r>
            <a:r>
              <a:rPr lang="pt-BR" dirty="0" smtClean="0"/>
              <a:t> </a:t>
            </a:r>
            <a:r>
              <a:rPr lang="pt-BR" dirty="0" err="1" smtClean="0"/>
              <a:t>messy</a:t>
            </a:r>
            <a:r>
              <a:rPr lang="pt-BR" dirty="0"/>
              <a:t>!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Dados inconsistentes</a:t>
            </a:r>
          </a:p>
          <a:p>
            <a:r>
              <a:rPr lang="pt-BR" dirty="0" smtClean="0"/>
              <a:t>Valores duplicados</a:t>
            </a:r>
          </a:p>
          <a:p>
            <a:r>
              <a:rPr lang="pt-BR" dirty="0" smtClean="0"/>
              <a:t>Valores ausentes</a:t>
            </a:r>
          </a:p>
          <a:p>
            <a:pPr lvl="1"/>
            <a:r>
              <a:rPr lang="pt-BR" dirty="0" smtClean="0"/>
              <a:t>Preencher com média do atributo (mediana, mínimo, máximo)</a:t>
            </a:r>
          </a:p>
          <a:p>
            <a:pPr lvl="1"/>
            <a:r>
              <a:rPr lang="pt-BR" dirty="0" smtClean="0"/>
              <a:t>Excluir o objeto</a:t>
            </a:r>
          </a:p>
          <a:p>
            <a:r>
              <a:rPr lang="pt-BR" dirty="0" smtClean="0"/>
              <a:t>Dados inválidos</a:t>
            </a:r>
          </a:p>
          <a:p>
            <a:r>
              <a:rPr lang="pt-BR" dirty="0" err="1" smtClean="0"/>
              <a:t>Outliers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19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33000" r="817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802" t="11263" r="18389" b="14030"/>
          <a:stretch/>
        </p:blipFill>
        <p:spPr>
          <a:xfrm>
            <a:off x="10375581" y="93271"/>
            <a:ext cx="1486905" cy="121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1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62599" y="1355639"/>
            <a:ext cx="6105526" cy="671427"/>
          </a:xfrm>
        </p:spPr>
        <p:txBody>
          <a:bodyPr>
            <a:normAutofit/>
          </a:bodyPr>
          <a:lstStyle/>
          <a:p>
            <a:pPr algn="ctr"/>
            <a:r>
              <a:rPr lang="pt-BR" sz="2800" dirty="0" smtClean="0">
                <a:latin typeface="+mn-lt"/>
              </a:rPr>
              <a:t>Formação Acadêmica</a:t>
            </a:r>
            <a:endParaRPr lang="pt-BR" sz="2800" dirty="0">
              <a:latin typeface="+mn-lt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438775" y="2105026"/>
            <a:ext cx="6229349" cy="1076324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pt-BR" sz="2200" dirty="0" smtClean="0"/>
              <a:t>Mestre em Ciência da Computação – PUCRS (2018)</a:t>
            </a:r>
          </a:p>
          <a:p>
            <a:pPr marL="0" indent="0" algn="r">
              <a:buNone/>
            </a:pPr>
            <a:r>
              <a:rPr lang="pt-BR" sz="2200" dirty="0" smtClean="0"/>
              <a:t>Bacharel em Ciência da Computação – PUCRS (2011)</a:t>
            </a:r>
            <a:endParaRPr lang="pt-BR" sz="2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2</a:t>
            </a:fld>
            <a:endParaRPr lang="pt-BR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5562600" y="3155864"/>
            <a:ext cx="6105525" cy="671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dirty="0" smtClean="0">
                <a:latin typeface="+mn-lt"/>
              </a:rPr>
              <a:t>Experiência Profissional</a:t>
            </a:r>
            <a:endParaRPr lang="pt-BR" sz="2800" dirty="0">
              <a:latin typeface="+mn-lt"/>
            </a:endParaRP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5562600" y="3905250"/>
            <a:ext cx="6105525" cy="2451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pt-BR" sz="2200" dirty="0" smtClean="0"/>
              <a:t>Analista de Dados (Desde 2016)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pt-BR" sz="2200" dirty="0" smtClean="0"/>
              <a:t>Analista de BI (2013 – 2016)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pt-BR" sz="2200" dirty="0" smtClean="0"/>
              <a:t>Desenvolvedora de Banco de Dados (2008 – 2013)</a:t>
            </a:r>
            <a:endParaRPr lang="pt-BR" sz="2200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512902" y="3827291"/>
            <a:ext cx="4296739" cy="671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dirty="0" smtClean="0">
                <a:latin typeface="+mn-lt"/>
              </a:rPr>
              <a:t>Graziele Mazuco</a:t>
            </a:r>
            <a:endParaRPr lang="pt-BR" sz="2800" dirty="0">
              <a:latin typeface="+mn-lt"/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1483969" y="1207047"/>
            <a:ext cx="2354606" cy="2620244"/>
          </a:xfrm>
          <a:prstGeom prst="ellipse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000"/>
                      </a14:imgEffect>
                      <a14:imgEffect>
                        <a14:brightnessContrast bright="3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53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lidar com estes problemas?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2257920"/>
            <a:ext cx="6648310" cy="2272520"/>
          </a:xfrm>
        </p:spPr>
        <p:txBody>
          <a:bodyPr/>
          <a:lstStyle/>
          <a:p>
            <a:r>
              <a:rPr lang="pt-BR" dirty="0" smtClean="0"/>
              <a:t>Remover os registros com valores ausentes</a:t>
            </a:r>
          </a:p>
          <a:p>
            <a:r>
              <a:rPr lang="pt-BR" dirty="0" smtClean="0"/>
              <a:t>Agrupar registros duplicados</a:t>
            </a:r>
          </a:p>
          <a:p>
            <a:r>
              <a:rPr lang="pt-BR" dirty="0" smtClean="0"/>
              <a:t>Gerar estimativa para valores inválidos</a:t>
            </a:r>
          </a:p>
          <a:p>
            <a:r>
              <a:rPr lang="pt-BR" dirty="0" smtClean="0"/>
              <a:t>Remover </a:t>
            </a:r>
            <a:r>
              <a:rPr lang="pt-BR" dirty="0" err="1" smtClean="0"/>
              <a:t>outliers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20</a:t>
            </a:fld>
            <a:endParaRPr lang="pt-BR"/>
          </a:p>
        </p:txBody>
      </p:sp>
      <p:sp>
        <p:nvSpPr>
          <p:cNvPr id="5" name="Chave Direita 4"/>
          <p:cNvSpPr/>
          <p:nvPr/>
        </p:nvSpPr>
        <p:spPr>
          <a:xfrm>
            <a:off x="7606146" y="2078533"/>
            <a:ext cx="415636" cy="2174816"/>
          </a:xfrm>
          <a:prstGeom prst="rightBrace">
            <a:avLst/>
          </a:prstGeom>
          <a:ln w="28575"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8610600" y="2424549"/>
            <a:ext cx="2306782" cy="12884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Conhecimento do  Domínio</a:t>
            </a:r>
            <a:endParaRPr lang="pt-BR" b="1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33000" r="817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802" t="11263" r="18389" b="14030"/>
          <a:stretch/>
        </p:blipFill>
        <p:spPr>
          <a:xfrm>
            <a:off x="10375581" y="93271"/>
            <a:ext cx="1486905" cy="121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8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Em Resumo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21</a:t>
            </a:fld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2105890" y="4558149"/>
            <a:ext cx="1953491" cy="858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Exploração dos dados</a:t>
            </a:r>
            <a:endParaRPr lang="pt-BR" sz="2400" dirty="0"/>
          </a:p>
        </p:txBody>
      </p:sp>
      <p:sp>
        <p:nvSpPr>
          <p:cNvPr id="6" name="Retângulo 5"/>
          <p:cNvSpPr/>
          <p:nvPr/>
        </p:nvSpPr>
        <p:spPr>
          <a:xfrm>
            <a:off x="4765963" y="3206061"/>
            <a:ext cx="1953491" cy="858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Entendimento dos dados</a:t>
            </a:r>
            <a:endParaRPr lang="pt-BR" sz="2400" dirty="0"/>
          </a:p>
        </p:txBody>
      </p:sp>
      <p:sp>
        <p:nvSpPr>
          <p:cNvPr id="7" name="Retângulo 6"/>
          <p:cNvSpPr/>
          <p:nvPr/>
        </p:nvSpPr>
        <p:spPr>
          <a:xfrm>
            <a:off x="7543799" y="1862171"/>
            <a:ext cx="1953491" cy="858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Análise informada</a:t>
            </a:r>
            <a:endParaRPr lang="pt-BR" sz="2400" dirty="0"/>
          </a:p>
        </p:txBody>
      </p:sp>
      <p:sp>
        <p:nvSpPr>
          <p:cNvPr id="8" name="Seta Dobrada 7"/>
          <p:cNvSpPr/>
          <p:nvPr/>
        </p:nvSpPr>
        <p:spPr>
          <a:xfrm>
            <a:off x="3692235" y="3538569"/>
            <a:ext cx="734291" cy="706582"/>
          </a:xfrm>
          <a:prstGeom prst="ben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Seta Dobrada 8"/>
          <p:cNvSpPr/>
          <p:nvPr/>
        </p:nvSpPr>
        <p:spPr>
          <a:xfrm>
            <a:off x="6490853" y="2081187"/>
            <a:ext cx="734291" cy="706582"/>
          </a:xfrm>
          <a:prstGeom prst="ben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35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22</a:t>
            </a:fld>
            <a:endParaRPr lang="pt-BR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196333" y="-15722"/>
            <a:ext cx="11306432" cy="987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Processo de Descoberta de Conhecimento</a:t>
            </a:r>
            <a:endParaRPr lang="pt-BR" dirty="0"/>
          </a:p>
        </p:txBody>
      </p:sp>
      <p:cxnSp>
        <p:nvCxnSpPr>
          <p:cNvPr id="2057" name="Conector de Seta Reta 2056"/>
          <p:cNvCxnSpPr/>
          <p:nvPr/>
        </p:nvCxnSpPr>
        <p:spPr>
          <a:xfrm flipV="1">
            <a:off x="1459506" y="559043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5" name="Agrupar 2074"/>
          <p:cNvGrpSpPr/>
          <p:nvPr/>
        </p:nvGrpSpPr>
        <p:grpSpPr>
          <a:xfrm>
            <a:off x="624237" y="5917217"/>
            <a:ext cx="835269" cy="927639"/>
            <a:chOff x="756134" y="5802921"/>
            <a:chExt cx="835269" cy="927639"/>
          </a:xfrm>
        </p:grpSpPr>
        <p:sp>
          <p:nvSpPr>
            <p:cNvPr id="6" name="Fluxograma: Disco Magnético 5"/>
            <p:cNvSpPr/>
            <p:nvPr/>
          </p:nvSpPr>
          <p:spPr>
            <a:xfrm>
              <a:off x="831542" y="5802921"/>
              <a:ext cx="575223" cy="589085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59" name="CaixaDeTexto 2058"/>
            <p:cNvSpPr txBox="1"/>
            <p:nvPr/>
          </p:nvSpPr>
          <p:spPr>
            <a:xfrm>
              <a:off x="756134" y="6392006"/>
              <a:ext cx="8352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 smtClean="0"/>
                <a:t>Dados</a:t>
              </a:r>
              <a:endParaRPr lang="pt-BR" sz="1600" dirty="0"/>
            </a:p>
          </p:txBody>
        </p:sp>
      </p:grpSp>
      <p:grpSp>
        <p:nvGrpSpPr>
          <p:cNvPr id="2076" name="Agrupar 2075"/>
          <p:cNvGrpSpPr/>
          <p:nvPr/>
        </p:nvGrpSpPr>
        <p:grpSpPr>
          <a:xfrm>
            <a:off x="2184476" y="4851870"/>
            <a:ext cx="1324708" cy="1108603"/>
            <a:chOff x="2316373" y="4737574"/>
            <a:chExt cx="1324708" cy="1108603"/>
          </a:xfrm>
        </p:grpSpPr>
        <p:sp>
          <p:nvSpPr>
            <p:cNvPr id="9" name="Fluxograma: Disco Magnético 8"/>
            <p:cNvSpPr/>
            <p:nvPr/>
          </p:nvSpPr>
          <p:spPr>
            <a:xfrm>
              <a:off x="2365830" y="4770556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Fluxograma: Disco Magnético 9"/>
            <p:cNvSpPr/>
            <p:nvPr/>
          </p:nvSpPr>
          <p:spPr>
            <a:xfrm>
              <a:off x="2806880" y="4737574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Fluxograma: Disco Magnético 10"/>
            <p:cNvSpPr/>
            <p:nvPr/>
          </p:nvSpPr>
          <p:spPr>
            <a:xfrm>
              <a:off x="2592142" y="5074626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2316373" y="5507623"/>
              <a:ext cx="13247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 smtClean="0"/>
                <a:t>Dados-alvo</a:t>
              </a:r>
              <a:endParaRPr lang="pt-BR" sz="1600" dirty="0"/>
            </a:p>
          </p:txBody>
        </p:sp>
      </p:grpSp>
      <p:grpSp>
        <p:nvGrpSpPr>
          <p:cNvPr id="56" name="Agrupar 55"/>
          <p:cNvGrpSpPr/>
          <p:nvPr/>
        </p:nvGrpSpPr>
        <p:grpSpPr>
          <a:xfrm>
            <a:off x="3674699" y="4079624"/>
            <a:ext cx="1558099" cy="1232413"/>
            <a:chOff x="4615477" y="4079624"/>
            <a:chExt cx="1558099" cy="1232413"/>
          </a:xfrm>
        </p:grpSpPr>
        <p:sp>
          <p:nvSpPr>
            <p:cNvPr id="8" name="Fluxograma: Armazenamento Interno 7"/>
            <p:cNvSpPr/>
            <p:nvPr/>
          </p:nvSpPr>
          <p:spPr>
            <a:xfrm>
              <a:off x="4967636" y="4079624"/>
              <a:ext cx="773723" cy="641838"/>
            </a:xfrm>
            <a:prstGeom prst="flowChartInternalStora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CaixaDeTexto 44"/>
            <p:cNvSpPr txBox="1"/>
            <p:nvPr/>
          </p:nvSpPr>
          <p:spPr>
            <a:xfrm>
              <a:off x="4615477" y="4727262"/>
              <a:ext cx="1558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Dados </a:t>
              </a:r>
            </a:p>
            <a:p>
              <a:pPr algn="ctr"/>
              <a:r>
                <a:rPr lang="pt-BR" sz="1600" dirty="0" err="1" smtClean="0"/>
                <a:t>pré</a:t>
              </a:r>
              <a:r>
                <a:rPr lang="pt-BR" sz="1600" dirty="0" smtClean="0"/>
                <a:t>-processados</a:t>
              </a:r>
              <a:endParaRPr lang="pt-BR" sz="1600" dirty="0"/>
            </a:p>
          </p:txBody>
        </p:sp>
      </p:grpSp>
      <p:grpSp>
        <p:nvGrpSpPr>
          <p:cNvPr id="2078" name="Agrupar 2077"/>
          <p:cNvGrpSpPr/>
          <p:nvPr/>
        </p:nvGrpSpPr>
        <p:grpSpPr>
          <a:xfrm>
            <a:off x="5470461" y="2974499"/>
            <a:ext cx="1558099" cy="1230137"/>
            <a:chOff x="5602358" y="2860203"/>
            <a:chExt cx="1558099" cy="1230137"/>
          </a:xfrm>
        </p:grpSpPr>
        <p:sp>
          <p:nvSpPr>
            <p:cNvPr id="12" name="Fluxograma: Vários Documentos 11"/>
            <p:cNvSpPr/>
            <p:nvPr/>
          </p:nvSpPr>
          <p:spPr>
            <a:xfrm>
              <a:off x="5873257" y="2860203"/>
              <a:ext cx="905608" cy="674303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CaixaDeTexto 45"/>
            <p:cNvSpPr txBox="1"/>
            <p:nvPr/>
          </p:nvSpPr>
          <p:spPr>
            <a:xfrm>
              <a:off x="5602358" y="3505565"/>
              <a:ext cx="1558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Dados </a:t>
              </a:r>
            </a:p>
            <a:p>
              <a:pPr algn="ctr"/>
              <a:r>
                <a:rPr lang="pt-BR" sz="1600" dirty="0" smtClean="0"/>
                <a:t>transformados</a:t>
              </a:r>
              <a:endParaRPr lang="pt-BR" sz="1600" dirty="0"/>
            </a:p>
          </p:txBody>
        </p:sp>
      </p:grpSp>
      <p:grpSp>
        <p:nvGrpSpPr>
          <p:cNvPr id="32" name="Agrupar 31"/>
          <p:cNvGrpSpPr/>
          <p:nvPr/>
        </p:nvGrpSpPr>
        <p:grpSpPr>
          <a:xfrm>
            <a:off x="9786890" y="683857"/>
            <a:ext cx="1558099" cy="1229139"/>
            <a:chOff x="9918787" y="569561"/>
            <a:chExt cx="1558099" cy="1229139"/>
          </a:xfrm>
        </p:grpSpPr>
        <p:pic>
          <p:nvPicPr>
            <p:cNvPr id="22" name="Imagem 21"/>
            <p:cNvPicPr>
              <a:picLocks noChangeAspect="1"/>
            </p:cNvPicPr>
            <p:nvPr/>
          </p:nvPicPr>
          <p:blipFill rotWithShape="1">
            <a:blip r:embed="rId3"/>
            <a:srcRect t="5110"/>
            <a:stretch/>
          </p:blipFill>
          <p:spPr>
            <a:xfrm>
              <a:off x="10121575" y="569561"/>
              <a:ext cx="1152525" cy="930945"/>
            </a:xfrm>
            <a:prstGeom prst="rect">
              <a:avLst/>
            </a:prstGeom>
          </p:spPr>
        </p:pic>
        <p:sp>
          <p:nvSpPr>
            <p:cNvPr id="48" name="CaixaDeTexto 47"/>
            <p:cNvSpPr txBox="1"/>
            <p:nvPr/>
          </p:nvSpPr>
          <p:spPr>
            <a:xfrm>
              <a:off x="9918787" y="1460146"/>
              <a:ext cx="1558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Conhecimento</a:t>
              </a:r>
              <a:endParaRPr lang="pt-BR" sz="1600" dirty="0"/>
            </a:p>
          </p:txBody>
        </p:sp>
      </p:grpSp>
      <p:cxnSp>
        <p:nvCxnSpPr>
          <p:cNvPr id="49" name="Conector de Seta Reta 48"/>
          <p:cNvCxnSpPr/>
          <p:nvPr/>
        </p:nvCxnSpPr>
        <p:spPr>
          <a:xfrm flipV="1">
            <a:off x="3285770" y="4558072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/>
          <p:cNvCxnSpPr/>
          <p:nvPr/>
        </p:nvCxnSpPr>
        <p:spPr>
          <a:xfrm flipV="1">
            <a:off x="4963934" y="3662721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/>
          <p:cNvCxnSpPr/>
          <p:nvPr/>
        </p:nvCxnSpPr>
        <p:spPr>
          <a:xfrm flipV="1">
            <a:off x="7073571" y="251436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/>
          <p:cNvCxnSpPr/>
          <p:nvPr/>
        </p:nvCxnSpPr>
        <p:spPr>
          <a:xfrm flipV="1">
            <a:off x="9221809" y="150227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9" name="Agrupar 2078"/>
          <p:cNvGrpSpPr/>
          <p:nvPr/>
        </p:nvGrpSpPr>
        <p:grpSpPr>
          <a:xfrm>
            <a:off x="7663710" y="1595952"/>
            <a:ext cx="1558099" cy="1256970"/>
            <a:chOff x="7795607" y="1481656"/>
            <a:chExt cx="1558099" cy="1256970"/>
          </a:xfrm>
        </p:grpSpPr>
        <p:sp>
          <p:nvSpPr>
            <p:cNvPr id="47" name="CaixaDeTexto 46"/>
            <p:cNvSpPr txBox="1"/>
            <p:nvPr/>
          </p:nvSpPr>
          <p:spPr>
            <a:xfrm>
              <a:off x="7795607" y="2400072"/>
              <a:ext cx="1558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Modelos</a:t>
              </a:r>
              <a:endParaRPr lang="pt-BR" sz="1600" dirty="0"/>
            </a:p>
          </p:txBody>
        </p:sp>
        <p:grpSp>
          <p:nvGrpSpPr>
            <p:cNvPr id="2073" name="Agrupar 2072"/>
            <p:cNvGrpSpPr/>
            <p:nvPr/>
          </p:nvGrpSpPr>
          <p:grpSpPr>
            <a:xfrm>
              <a:off x="8024518" y="1481656"/>
              <a:ext cx="1100523" cy="872067"/>
              <a:chOff x="7959945" y="1317622"/>
              <a:chExt cx="1100523" cy="872067"/>
            </a:xfrm>
          </p:grpSpPr>
          <p:sp>
            <p:nvSpPr>
              <p:cNvPr id="13" name="Fluxograma: Conector 12"/>
              <p:cNvSpPr/>
              <p:nvPr/>
            </p:nvSpPr>
            <p:spPr>
              <a:xfrm>
                <a:off x="7959945" y="1855581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Fluxograma: Conector 14"/>
              <p:cNvSpPr/>
              <p:nvPr/>
            </p:nvSpPr>
            <p:spPr>
              <a:xfrm>
                <a:off x="8699983" y="1855581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Fluxograma: Conector 15"/>
              <p:cNvSpPr/>
              <p:nvPr/>
            </p:nvSpPr>
            <p:spPr>
              <a:xfrm>
                <a:off x="8289669" y="1317622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067" name="Conector de Seta Reta 2066"/>
              <p:cNvCxnSpPr>
                <a:stCxn id="16" idx="3"/>
                <a:endCxn id="13" idx="0"/>
              </p:cNvCxnSpPr>
              <p:nvPr/>
            </p:nvCxnSpPr>
            <p:spPr>
              <a:xfrm flipH="1">
                <a:off x="8140188" y="1602801"/>
                <a:ext cx="202273" cy="25278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9" name="Conector de Seta Reta 2068"/>
              <p:cNvCxnSpPr>
                <a:stCxn id="16" idx="5"/>
                <a:endCxn id="15" idx="0"/>
              </p:cNvCxnSpPr>
              <p:nvPr/>
            </p:nvCxnSpPr>
            <p:spPr>
              <a:xfrm>
                <a:off x="8597362" y="1602801"/>
                <a:ext cx="282864" cy="25278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74" name="Texto Explicativo Retangular com Cantos Arredondados 2073"/>
          <p:cNvSpPr/>
          <p:nvPr/>
        </p:nvSpPr>
        <p:spPr>
          <a:xfrm>
            <a:off x="682688" y="4921030"/>
            <a:ext cx="1064253" cy="352523"/>
          </a:xfrm>
          <a:prstGeom prst="wedgeRoundRectCallout">
            <a:avLst>
              <a:gd name="adj1" fmla="val 32693"/>
              <a:gd name="adj2" fmla="val 12292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Coleta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7" name="Texto Explicativo Retangular com Cantos Arredondados 76"/>
          <p:cNvSpPr/>
          <p:nvPr/>
        </p:nvSpPr>
        <p:spPr>
          <a:xfrm>
            <a:off x="1635367" y="3735986"/>
            <a:ext cx="1889131" cy="352523"/>
          </a:xfrm>
          <a:prstGeom prst="wedgeRoundRectCallout">
            <a:avLst>
              <a:gd name="adj1" fmla="val 35998"/>
              <a:gd name="adj2" fmla="val 14537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Pré-Processamento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8" name="Texto Explicativo Retangular com Cantos Arredondados 77"/>
          <p:cNvSpPr/>
          <p:nvPr/>
        </p:nvSpPr>
        <p:spPr>
          <a:xfrm>
            <a:off x="3509184" y="2861290"/>
            <a:ext cx="1889131" cy="352523"/>
          </a:xfrm>
          <a:prstGeom prst="wedgeRoundRectCallout">
            <a:avLst>
              <a:gd name="adj1" fmla="val 35068"/>
              <a:gd name="adj2" fmla="val 125424"/>
              <a:gd name="adj3" fmla="val 1666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Transformação</a:t>
            </a:r>
          </a:p>
        </p:txBody>
      </p:sp>
      <p:sp>
        <p:nvSpPr>
          <p:cNvPr id="79" name="Texto Explicativo Retangular com Cantos Arredondados 78"/>
          <p:cNvSpPr/>
          <p:nvPr/>
        </p:nvSpPr>
        <p:spPr>
          <a:xfrm>
            <a:off x="7740101" y="775111"/>
            <a:ext cx="1862738" cy="486493"/>
          </a:xfrm>
          <a:prstGeom prst="wedgeRoundRectCallout">
            <a:avLst>
              <a:gd name="adj1" fmla="val 32130"/>
              <a:gd name="adj2" fmla="val 10868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Interpretação e Validação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0" name="Texto Explicativo Retangular com Cantos Arredondados 79"/>
          <p:cNvSpPr/>
          <p:nvPr/>
        </p:nvSpPr>
        <p:spPr>
          <a:xfrm>
            <a:off x="5571147" y="1647418"/>
            <a:ext cx="1862738" cy="486493"/>
          </a:xfrm>
          <a:prstGeom prst="wedgeRoundRectCallout">
            <a:avLst>
              <a:gd name="adj1" fmla="val 33546"/>
              <a:gd name="adj2" fmla="val 10868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Mineração de Dados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2" name="Agrupar 61"/>
          <p:cNvGrpSpPr/>
          <p:nvPr/>
        </p:nvGrpSpPr>
        <p:grpSpPr>
          <a:xfrm>
            <a:off x="1793635" y="1829058"/>
            <a:ext cx="7733114" cy="4723279"/>
            <a:chOff x="1907936" y="1829058"/>
            <a:chExt cx="7733114" cy="4723279"/>
          </a:xfrm>
        </p:grpSpPr>
        <p:cxnSp>
          <p:nvCxnSpPr>
            <p:cNvPr id="34" name="Conector Angulado 33"/>
            <p:cNvCxnSpPr/>
            <p:nvPr/>
          </p:nvCxnSpPr>
          <p:spPr>
            <a:xfrm rot="10800000" flipV="1">
              <a:off x="1907936" y="1829058"/>
              <a:ext cx="7733114" cy="4709854"/>
            </a:xfrm>
            <a:prstGeom prst="bentConnector3">
              <a:avLst>
                <a:gd name="adj1" fmla="val -140"/>
              </a:avLst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/>
            <p:cNvCxnSpPr/>
            <p:nvPr/>
          </p:nvCxnSpPr>
          <p:spPr>
            <a:xfrm flipH="1" flipV="1">
              <a:off x="1907936" y="5960473"/>
              <a:ext cx="10726" cy="591864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/>
            <p:cNvCxnSpPr/>
            <p:nvPr/>
          </p:nvCxnSpPr>
          <p:spPr>
            <a:xfrm flipV="1">
              <a:off x="3565481" y="5019650"/>
              <a:ext cx="30082" cy="150716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de Seta Reta 97"/>
            <p:cNvCxnSpPr/>
            <p:nvPr/>
          </p:nvCxnSpPr>
          <p:spPr>
            <a:xfrm flipV="1">
              <a:off x="5529111" y="4088509"/>
              <a:ext cx="39819" cy="245882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de Seta Reta 100"/>
            <p:cNvCxnSpPr/>
            <p:nvPr/>
          </p:nvCxnSpPr>
          <p:spPr>
            <a:xfrm flipH="1" flipV="1">
              <a:off x="7723073" y="2974499"/>
              <a:ext cx="5828" cy="3563947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Imagem 5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719" y="1926581"/>
            <a:ext cx="863606" cy="86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1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Data </a:t>
            </a:r>
            <a:r>
              <a:rPr lang="pt-BR" dirty="0" err="1" smtClean="0"/>
              <a:t>Wrangling</a:t>
            </a:r>
            <a:r>
              <a:rPr lang="pt-BR" dirty="0" smtClean="0"/>
              <a:t> (Pré-Processamento)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461807"/>
            <a:ext cx="11306432" cy="4715155"/>
          </a:xfrm>
        </p:spPr>
        <p:txBody>
          <a:bodyPr/>
          <a:lstStyle/>
          <a:p>
            <a:r>
              <a:rPr lang="pt-BR" dirty="0" smtClean="0"/>
              <a:t>Processo de mapear e transformar dados de uma forma “crua” para outro formato mais apropriado para a análise analítica.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23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980" y="270169"/>
            <a:ext cx="1191639" cy="1191639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6439448" y="2544764"/>
            <a:ext cx="3551311" cy="127462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/>
              <a:t>Transformar</a:t>
            </a:r>
            <a:endParaRPr lang="pt-BR" sz="2400" b="1" dirty="0"/>
          </a:p>
        </p:txBody>
      </p:sp>
      <p:sp>
        <p:nvSpPr>
          <p:cNvPr id="8" name="Elipse 7"/>
          <p:cNvSpPr/>
          <p:nvPr/>
        </p:nvSpPr>
        <p:spPr>
          <a:xfrm>
            <a:off x="1215560" y="2544764"/>
            <a:ext cx="3551311" cy="127462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err="1" smtClean="0"/>
              <a:t>Re-Escalar</a:t>
            </a:r>
            <a:endParaRPr lang="pt-BR" sz="2400" b="1" dirty="0"/>
          </a:p>
        </p:txBody>
      </p:sp>
      <p:sp>
        <p:nvSpPr>
          <p:cNvPr id="9" name="Elipse 8"/>
          <p:cNvSpPr/>
          <p:nvPr/>
        </p:nvSpPr>
        <p:spPr>
          <a:xfrm>
            <a:off x="3711240" y="4798032"/>
            <a:ext cx="3551311" cy="127462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/>
              <a:t>Selecionar Características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52700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0490396"/>
              </p:ext>
            </p:extLst>
          </p:nvPr>
        </p:nvGraphicFramePr>
        <p:xfrm>
          <a:off x="6142355" y="1410729"/>
          <a:ext cx="5624824" cy="425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" name="Bitmap Image" r:id="rId4" imgW="4734000" imgH="3581280" progId="Paint.Picture">
                  <p:embed/>
                </p:oleObj>
              </mc:Choice>
              <mc:Fallback>
                <p:oleObj name="Bitmap Image" r:id="rId4" imgW="4734000" imgH="3581280" progId="Paint.Picture">
                  <p:embed/>
                  <p:pic>
                    <p:nvPicPr>
                      <p:cNvPr id="5" name="Objeto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42355" y="1410729"/>
                        <a:ext cx="5624824" cy="425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Re-Escalar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6301946" cy="4916574"/>
          </a:xfrm>
        </p:spPr>
        <p:txBody>
          <a:bodyPr/>
          <a:lstStyle/>
          <a:p>
            <a:r>
              <a:rPr lang="pt-BR" dirty="0" err="1" smtClean="0"/>
              <a:t>Re-escalar</a:t>
            </a:r>
            <a:r>
              <a:rPr lang="pt-BR" dirty="0" smtClean="0"/>
              <a:t> os valores de um atributo</a:t>
            </a:r>
          </a:p>
          <a:p>
            <a:pPr lvl="1"/>
            <a:r>
              <a:rPr lang="pt-BR" dirty="0" smtClean="0"/>
              <a:t>Adicionar ou subtrair uma constante.</a:t>
            </a:r>
          </a:p>
          <a:p>
            <a:r>
              <a:rPr lang="pt-BR" dirty="0" smtClean="0"/>
              <a:t>Uso mais comum para equalizar valores em um intervalo.</a:t>
            </a:r>
          </a:p>
          <a:p>
            <a:pPr lvl="1"/>
            <a:r>
              <a:rPr lang="pt-BR" dirty="0" smtClean="0"/>
              <a:t>Entre 0 e 1 por exemplo.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24</a:t>
            </a:fld>
            <a:endParaRPr lang="pt-BR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5983508" y="4916886"/>
            <a:ext cx="1826928" cy="445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 smtClean="0">
                <a:solidFill>
                  <a:srgbClr val="C00000"/>
                </a:solidFill>
              </a:rPr>
              <a:t>Peso</a:t>
            </a: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10099097" y="5227337"/>
            <a:ext cx="1826928" cy="445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 smtClean="0">
                <a:solidFill>
                  <a:srgbClr val="C00000"/>
                </a:solidFill>
              </a:rPr>
              <a:t>Altura</a:t>
            </a: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9503764" y="1858780"/>
            <a:ext cx="2263415" cy="71334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 smtClean="0">
                <a:solidFill>
                  <a:srgbClr val="C00000"/>
                </a:solidFill>
              </a:rPr>
              <a:t>Valores </a:t>
            </a:r>
          </a:p>
          <a:p>
            <a:pPr marL="0" indent="0" algn="ctr">
              <a:buNone/>
            </a:pPr>
            <a:r>
              <a:rPr lang="pt-BR" dirty="0" err="1" smtClean="0">
                <a:solidFill>
                  <a:srgbClr val="C00000"/>
                </a:solidFill>
              </a:rPr>
              <a:t>Re-escalados</a:t>
            </a:r>
            <a:endParaRPr lang="pt-BR" dirty="0" smtClean="0">
              <a:solidFill>
                <a:srgbClr val="C00000"/>
              </a:solidFill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980" y="270169"/>
            <a:ext cx="1191639" cy="119163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054" y="3977461"/>
            <a:ext cx="3228975" cy="1162050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340303" y="6024240"/>
            <a:ext cx="9641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Biblioteca </a:t>
            </a:r>
            <a:r>
              <a:rPr lang="pt-BR" dirty="0" err="1" smtClean="0"/>
              <a:t>Scikit-learn</a:t>
            </a:r>
            <a:r>
              <a:rPr lang="pt-BR" dirty="0" smtClean="0"/>
              <a:t>:</a:t>
            </a:r>
          </a:p>
          <a:p>
            <a:r>
              <a:rPr lang="pt-BR" dirty="0">
                <a:hlinkClick r:id="rId8"/>
              </a:rPr>
              <a:t>https://</a:t>
            </a:r>
            <a:r>
              <a:rPr lang="pt-BR" dirty="0" smtClean="0">
                <a:hlinkClick r:id="rId8"/>
              </a:rPr>
              <a:t>scikit-learn.org/stable/modules/generated/sklearn.preprocessing.MinMaxScaler.html</a:t>
            </a:r>
            <a:r>
              <a:rPr lang="pt-BR" dirty="0" smtClean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162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Transformar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Agregação</a:t>
            </a:r>
          </a:p>
          <a:p>
            <a:r>
              <a:rPr lang="pt-BR" dirty="0" smtClean="0"/>
              <a:t>Padronização</a:t>
            </a:r>
          </a:p>
          <a:p>
            <a:pPr lvl="1"/>
            <a:r>
              <a:rPr lang="pt-BR" dirty="0" smtClean="0"/>
              <a:t>Z-score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25</a:t>
            </a:fld>
            <a:endParaRPr lang="pt-BR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5763683" y="3654785"/>
            <a:ext cx="1933733" cy="8687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 smtClean="0">
                <a:solidFill>
                  <a:srgbClr val="C00000"/>
                </a:solidFill>
              </a:rPr>
              <a:t>Dados </a:t>
            </a:r>
          </a:p>
          <a:p>
            <a:pPr marL="0" indent="0" algn="ctr">
              <a:buNone/>
            </a:pPr>
            <a:r>
              <a:rPr lang="pt-BR" dirty="0" smtClean="0">
                <a:solidFill>
                  <a:srgbClr val="C00000"/>
                </a:solidFill>
              </a:rPr>
              <a:t>Originais</a:t>
            </a:r>
          </a:p>
        </p:txBody>
      </p:sp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9772404" y="3573130"/>
            <a:ext cx="2284749" cy="10551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 smtClean="0">
                <a:solidFill>
                  <a:srgbClr val="C00000"/>
                </a:solidFill>
              </a:rPr>
              <a:t>Dados </a:t>
            </a:r>
          </a:p>
          <a:p>
            <a:pPr marL="0" indent="0" algn="ctr">
              <a:buNone/>
            </a:pPr>
            <a:r>
              <a:rPr lang="pt-BR" dirty="0" smtClean="0">
                <a:solidFill>
                  <a:srgbClr val="C00000"/>
                </a:solidFill>
              </a:rPr>
              <a:t>Transformados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847" y="91153"/>
            <a:ext cx="1191639" cy="119163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003" y="2847342"/>
            <a:ext cx="2286000" cy="1209675"/>
          </a:xfrm>
          <a:prstGeom prst="rect">
            <a:avLst/>
          </a:prstGeom>
        </p:spPr>
      </p:pic>
      <p:grpSp>
        <p:nvGrpSpPr>
          <p:cNvPr id="21" name="Agrupar 20"/>
          <p:cNvGrpSpPr/>
          <p:nvPr/>
        </p:nvGrpSpPr>
        <p:grpSpPr>
          <a:xfrm>
            <a:off x="6001452" y="2099488"/>
            <a:ext cx="5650090" cy="1425871"/>
            <a:chOff x="3611219" y="2481111"/>
            <a:chExt cx="7341127" cy="2215842"/>
          </a:xfrm>
        </p:grpSpPr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69051" y="2494947"/>
              <a:ext cx="1883295" cy="2202006"/>
            </a:xfrm>
            <a:prstGeom prst="rect">
              <a:avLst/>
            </a:prstGeom>
          </p:spPr>
        </p:pic>
        <p:sp>
          <p:nvSpPr>
            <p:cNvPr id="17" name="Seta para a Direita 16"/>
            <p:cNvSpPr/>
            <p:nvPr/>
          </p:nvSpPr>
          <p:spPr>
            <a:xfrm>
              <a:off x="8117900" y="3105272"/>
              <a:ext cx="539647" cy="644577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8" name="Imagem 17"/>
            <p:cNvPicPr>
              <a:picLocks noChangeAspect="1"/>
            </p:cNvPicPr>
            <p:nvPr/>
          </p:nvPicPr>
          <p:blipFill rotWithShape="1">
            <a:blip r:embed="rId6"/>
            <a:srcRect r="6909"/>
            <a:stretch/>
          </p:blipFill>
          <p:spPr>
            <a:xfrm>
              <a:off x="3611219" y="2481111"/>
              <a:ext cx="1648919" cy="2138202"/>
            </a:xfrm>
            <a:prstGeom prst="rect">
              <a:avLst/>
            </a:prstGeom>
          </p:spPr>
        </p:pic>
        <p:sp>
          <p:nvSpPr>
            <p:cNvPr id="19" name="Seta para a Direita 18"/>
            <p:cNvSpPr/>
            <p:nvPr/>
          </p:nvSpPr>
          <p:spPr>
            <a:xfrm>
              <a:off x="5544951" y="3119108"/>
              <a:ext cx="539647" cy="644577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Explosão 1 19"/>
            <p:cNvSpPr/>
            <p:nvPr/>
          </p:nvSpPr>
          <p:spPr>
            <a:xfrm>
              <a:off x="6609257" y="2481111"/>
              <a:ext cx="1004341" cy="2138202"/>
            </a:xfrm>
            <a:prstGeom prst="irregularSeal1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2" name="CaixaDeTexto 21"/>
          <p:cNvSpPr txBox="1"/>
          <p:nvPr/>
        </p:nvSpPr>
        <p:spPr>
          <a:xfrm>
            <a:off x="138545" y="6007342"/>
            <a:ext cx="1039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Scikit-learn</a:t>
            </a:r>
            <a:r>
              <a:rPr lang="pt-BR" dirty="0" smtClean="0"/>
              <a:t>:</a:t>
            </a:r>
          </a:p>
          <a:p>
            <a:r>
              <a:rPr lang="pt-BR" dirty="0">
                <a:hlinkClick r:id="rId7"/>
              </a:rPr>
              <a:t>https://</a:t>
            </a:r>
            <a:r>
              <a:rPr lang="pt-BR" dirty="0" smtClean="0">
                <a:hlinkClick r:id="rId7"/>
              </a:rPr>
              <a:t>scikit-learn.org/stable/modules/generated/sklearn.preprocessing.StandardScaler.html</a:t>
            </a:r>
            <a:r>
              <a:rPr lang="pt-BR" dirty="0" smtClean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0139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Conversão de Valores Categóricos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Muitos algoritmos trabalham apenas com variáveis numéricas.</a:t>
            </a:r>
          </a:p>
          <a:p>
            <a:pPr lvl="1"/>
            <a:r>
              <a:rPr lang="pt-BR" dirty="0" smtClean="0"/>
              <a:t>Codificar os </a:t>
            </a:r>
            <a:r>
              <a:rPr lang="pt-BR" dirty="0" err="1" smtClean="0"/>
              <a:t>labels</a:t>
            </a:r>
            <a:r>
              <a:rPr lang="pt-BR" dirty="0" smtClean="0"/>
              <a:t>. (</a:t>
            </a:r>
            <a:r>
              <a:rPr lang="pt-BR" i="1" dirty="0" err="1" smtClean="0"/>
              <a:t>one</a:t>
            </a:r>
            <a:r>
              <a:rPr lang="pt-BR" i="1" dirty="0" smtClean="0"/>
              <a:t>-hot-</a:t>
            </a:r>
            <a:r>
              <a:rPr lang="pt-BR" i="1" dirty="0" err="1" smtClean="0"/>
              <a:t>encoding</a:t>
            </a:r>
            <a:r>
              <a:rPr lang="pt-BR" dirty="0" smtClean="0"/>
              <a:t>)</a:t>
            </a:r>
          </a:p>
          <a:p>
            <a:pPr lvl="2"/>
            <a:r>
              <a:rPr lang="pt-BR" dirty="0" smtClean="0"/>
              <a:t>Codificar (amarelo, azul, vermelho, laranja)</a:t>
            </a:r>
          </a:p>
          <a:p>
            <a:pPr lvl="1"/>
            <a:endParaRPr lang="pt-BR" dirty="0" smtClean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r>
              <a:rPr lang="pt-BR" dirty="0" smtClean="0"/>
              <a:t>Codificação 1-de-n.</a:t>
            </a:r>
          </a:p>
          <a:p>
            <a:pPr lvl="2"/>
            <a:r>
              <a:rPr lang="pt-BR" dirty="0" smtClean="0"/>
              <a:t>Pode levar a dados muito esparsos quando n é grande.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26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847" y="91153"/>
            <a:ext cx="1191639" cy="1191639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318654" y="6151418"/>
            <a:ext cx="9809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Scikit-Learn</a:t>
            </a:r>
            <a:r>
              <a:rPr lang="pt-BR" dirty="0" smtClean="0"/>
              <a:t>:</a:t>
            </a:r>
          </a:p>
          <a:p>
            <a:r>
              <a:rPr lang="pt-BR" dirty="0">
                <a:hlinkClick r:id="rId3"/>
              </a:rPr>
              <a:t>https://</a:t>
            </a:r>
            <a:r>
              <a:rPr lang="pt-BR" dirty="0" smtClean="0">
                <a:hlinkClick r:id="rId3"/>
              </a:rPr>
              <a:t>scikit-learn.org/stable/modules/generated/sklearn.preprocessing.LabelEncoder.html</a:t>
            </a:r>
            <a:r>
              <a:rPr lang="pt-BR" dirty="0" smtClean="0"/>
              <a:t> </a:t>
            </a:r>
            <a:endParaRPr lang="pt-BR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842011"/>
              </p:ext>
            </p:extLst>
          </p:nvPr>
        </p:nvGraphicFramePr>
        <p:xfrm>
          <a:off x="6888018" y="2208588"/>
          <a:ext cx="1722582" cy="1463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37127">
                  <a:extLst>
                    <a:ext uri="{9D8B030D-6E8A-4147-A177-3AD203B41FA5}">
                      <a16:colId xmlns:a16="http://schemas.microsoft.com/office/drawing/2014/main" val="265287360"/>
                    </a:ext>
                  </a:extLst>
                </a:gridCol>
                <a:gridCol w="1385455">
                  <a:extLst>
                    <a:ext uri="{9D8B030D-6E8A-4147-A177-3AD203B41FA5}">
                      <a16:colId xmlns:a16="http://schemas.microsoft.com/office/drawing/2014/main" val="1173730432"/>
                    </a:ext>
                  </a:extLst>
                </a:gridCol>
              </a:tblGrid>
              <a:tr h="349178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Amarelo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020944"/>
                  </a:ext>
                </a:extLst>
              </a:tr>
              <a:tr h="349178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Azul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54888"/>
                  </a:ext>
                </a:extLst>
              </a:tr>
              <a:tr h="349178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Vermelho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444443"/>
                  </a:ext>
                </a:extLst>
              </a:tr>
              <a:tr h="349178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4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Laranja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37261"/>
                  </a:ext>
                </a:extLst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062639"/>
              </p:ext>
            </p:extLst>
          </p:nvPr>
        </p:nvGraphicFramePr>
        <p:xfrm>
          <a:off x="2882900" y="4403898"/>
          <a:ext cx="4626264" cy="18491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48773">
                  <a:extLst>
                    <a:ext uri="{9D8B030D-6E8A-4147-A177-3AD203B41FA5}">
                      <a16:colId xmlns:a16="http://schemas.microsoft.com/office/drawing/2014/main" val="4169971624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3108364820"/>
                    </a:ext>
                  </a:extLst>
                </a:gridCol>
                <a:gridCol w="1330036">
                  <a:extLst>
                    <a:ext uri="{9D8B030D-6E8A-4147-A177-3AD203B41FA5}">
                      <a16:colId xmlns:a16="http://schemas.microsoft.com/office/drawing/2014/main" val="4180661393"/>
                    </a:ext>
                  </a:extLst>
                </a:gridCol>
                <a:gridCol w="1039091">
                  <a:extLst>
                    <a:ext uri="{9D8B030D-6E8A-4147-A177-3AD203B41FA5}">
                      <a16:colId xmlns:a16="http://schemas.microsoft.com/office/drawing/2014/main" val="15588508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Amarelo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Azul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Vermelho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Laranja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909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124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395093"/>
                  </a:ext>
                </a:extLst>
              </a:tr>
              <a:tr h="344055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750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93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0681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Selecionar Características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5605948" cy="2037447"/>
          </a:xfrm>
        </p:spPr>
        <p:txBody>
          <a:bodyPr/>
          <a:lstStyle/>
          <a:p>
            <a:r>
              <a:rPr lang="pt-BR" dirty="0" smtClean="0"/>
              <a:t>Remover atributos redundantes</a:t>
            </a:r>
          </a:p>
          <a:p>
            <a:r>
              <a:rPr lang="pt-BR" dirty="0" smtClean="0"/>
              <a:t>Remover atributos irrelevantes</a:t>
            </a:r>
          </a:p>
          <a:p>
            <a:r>
              <a:rPr lang="pt-BR" dirty="0" smtClean="0"/>
              <a:t>Combinar atributos</a:t>
            </a:r>
          </a:p>
          <a:p>
            <a:r>
              <a:rPr lang="pt-BR" dirty="0" smtClean="0"/>
              <a:t>Criar atributos novos</a:t>
            </a:r>
          </a:p>
          <a:p>
            <a:endParaRPr lang="pt-BR" dirty="0"/>
          </a:p>
          <a:p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27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847" y="93271"/>
            <a:ext cx="1191639" cy="119163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270" y="2755301"/>
            <a:ext cx="4036877" cy="2746089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982200" y="4134395"/>
            <a:ext cx="1933733" cy="868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 smtClean="0">
                <a:solidFill>
                  <a:srgbClr val="4472C4"/>
                </a:solidFill>
              </a:rPr>
              <a:t>Novo Atributo</a:t>
            </a: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9982200" y="2127953"/>
            <a:ext cx="1933733" cy="8687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 smtClean="0">
                <a:solidFill>
                  <a:srgbClr val="4472C4"/>
                </a:solidFill>
              </a:rPr>
              <a:t>Atributos Combinados</a:t>
            </a:r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6162002" y="2007259"/>
            <a:ext cx="1933733" cy="868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 smtClean="0">
                <a:solidFill>
                  <a:srgbClr val="4472C4"/>
                </a:solidFill>
              </a:rPr>
              <a:t>Remover Atributos</a:t>
            </a:r>
          </a:p>
        </p:txBody>
      </p:sp>
    </p:spTree>
    <p:extLst>
      <p:ext uri="{BB962C8B-B14F-4D97-AF65-F5344CB8AC3E}">
        <p14:creationId xmlns:p14="http://schemas.microsoft.com/office/powerpoint/2010/main" val="108350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Resumindo...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Garbage</a:t>
            </a:r>
            <a:r>
              <a:rPr lang="pt-BR" dirty="0" smtClean="0"/>
              <a:t> In = </a:t>
            </a:r>
            <a:r>
              <a:rPr lang="pt-BR" dirty="0" err="1" smtClean="0"/>
              <a:t>Garbage</a:t>
            </a:r>
            <a:r>
              <a:rPr lang="pt-BR" dirty="0" smtClean="0"/>
              <a:t> Out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28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140" y="3315000"/>
            <a:ext cx="3589853" cy="1967771"/>
          </a:xfrm>
          <a:prstGeom prst="rect">
            <a:avLst/>
          </a:prstGeom>
        </p:spPr>
      </p:pic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6209270" y="1871925"/>
            <a:ext cx="5605948" cy="1846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 smtClean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5747852" y="2188564"/>
            <a:ext cx="5605948" cy="1530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 smtClean="0"/>
          </a:p>
          <a:p>
            <a:pPr marL="0" indent="0" algn="ctr">
              <a:buNone/>
            </a:pPr>
            <a:r>
              <a:rPr lang="pt-BR" dirty="0" smtClean="0"/>
              <a:t>A Preparação de dados é muito importante para a análise de dados com significado!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329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29</a:t>
            </a:fld>
            <a:endParaRPr lang="pt-BR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196333" y="-15722"/>
            <a:ext cx="11306432" cy="987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Processo de Descoberta de Conhecimento</a:t>
            </a:r>
            <a:endParaRPr lang="pt-BR" dirty="0"/>
          </a:p>
        </p:txBody>
      </p:sp>
      <p:cxnSp>
        <p:nvCxnSpPr>
          <p:cNvPr id="2057" name="Conector de Seta Reta 2056"/>
          <p:cNvCxnSpPr/>
          <p:nvPr/>
        </p:nvCxnSpPr>
        <p:spPr>
          <a:xfrm flipV="1">
            <a:off x="1459506" y="559043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5" name="Agrupar 2074"/>
          <p:cNvGrpSpPr/>
          <p:nvPr/>
        </p:nvGrpSpPr>
        <p:grpSpPr>
          <a:xfrm>
            <a:off x="624237" y="5917217"/>
            <a:ext cx="835269" cy="927639"/>
            <a:chOff x="756134" y="5802921"/>
            <a:chExt cx="835269" cy="927639"/>
          </a:xfrm>
        </p:grpSpPr>
        <p:sp>
          <p:nvSpPr>
            <p:cNvPr id="6" name="Fluxograma: Disco Magnético 5"/>
            <p:cNvSpPr/>
            <p:nvPr/>
          </p:nvSpPr>
          <p:spPr>
            <a:xfrm>
              <a:off x="831542" y="5802921"/>
              <a:ext cx="575223" cy="589085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59" name="CaixaDeTexto 2058"/>
            <p:cNvSpPr txBox="1"/>
            <p:nvPr/>
          </p:nvSpPr>
          <p:spPr>
            <a:xfrm>
              <a:off x="756134" y="6392006"/>
              <a:ext cx="8352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 smtClean="0"/>
                <a:t>Dados</a:t>
              </a:r>
              <a:endParaRPr lang="pt-BR" sz="1600" dirty="0"/>
            </a:p>
          </p:txBody>
        </p:sp>
      </p:grpSp>
      <p:grpSp>
        <p:nvGrpSpPr>
          <p:cNvPr id="2076" name="Agrupar 2075"/>
          <p:cNvGrpSpPr/>
          <p:nvPr/>
        </p:nvGrpSpPr>
        <p:grpSpPr>
          <a:xfrm>
            <a:off x="2184476" y="4851870"/>
            <a:ext cx="1324708" cy="1108603"/>
            <a:chOff x="2316373" y="4737574"/>
            <a:chExt cx="1324708" cy="1108603"/>
          </a:xfrm>
        </p:grpSpPr>
        <p:sp>
          <p:nvSpPr>
            <p:cNvPr id="9" name="Fluxograma: Disco Magnético 8"/>
            <p:cNvSpPr/>
            <p:nvPr/>
          </p:nvSpPr>
          <p:spPr>
            <a:xfrm>
              <a:off x="2365830" y="4770556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Fluxograma: Disco Magnético 9"/>
            <p:cNvSpPr/>
            <p:nvPr/>
          </p:nvSpPr>
          <p:spPr>
            <a:xfrm>
              <a:off x="2806880" y="4737574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Fluxograma: Disco Magnético 10"/>
            <p:cNvSpPr/>
            <p:nvPr/>
          </p:nvSpPr>
          <p:spPr>
            <a:xfrm>
              <a:off x="2592142" y="5074626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2316373" y="5507623"/>
              <a:ext cx="13247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 smtClean="0"/>
                <a:t>Dados-alvo</a:t>
              </a:r>
              <a:endParaRPr lang="pt-BR" sz="1600" dirty="0"/>
            </a:p>
          </p:txBody>
        </p:sp>
      </p:grpSp>
      <p:grpSp>
        <p:nvGrpSpPr>
          <p:cNvPr id="56" name="Agrupar 55"/>
          <p:cNvGrpSpPr/>
          <p:nvPr/>
        </p:nvGrpSpPr>
        <p:grpSpPr>
          <a:xfrm>
            <a:off x="3674699" y="4079624"/>
            <a:ext cx="1558099" cy="1232413"/>
            <a:chOff x="4615477" y="4079624"/>
            <a:chExt cx="1558099" cy="1232413"/>
          </a:xfrm>
        </p:grpSpPr>
        <p:sp>
          <p:nvSpPr>
            <p:cNvPr id="8" name="Fluxograma: Armazenamento Interno 7"/>
            <p:cNvSpPr/>
            <p:nvPr/>
          </p:nvSpPr>
          <p:spPr>
            <a:xfrm>
              <a:off x="4967636" y="4079624"/>
              <a:ext cx="773723" cy="641838"/>
            </a:xfrm>
            <a:prstGeom prst="flowChartInternalStora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CaixaDeTexto 44"/>
            <p:cNvSpPr txBox="1"/>
            <p:nvPr/>
          </p:nvSpPr>
          <p:spPr>
            <a:xfrm>
              <a:off x="4615477" y="4727262"/>
              <a:ext cx="1558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Dados </a:t>
              </a:r>
            </a:p>
            <a:p>
              <a:pPr algn="ctr"/>
              <a:r>
                <a:rPr lang="pt-BR" sz="1600" dirty="0" err="1" smtClean="0"/>
                <a:t>pré</a:t>
              </a:r>
              <a:r>
                <a:rPr lang="pt-BR" sz="1600" dirty="0" smtClean="0"/>
                <a:t>-processados</a:t>
              </a:r>
              <a:endParaRPr lang="pt-BR" sz="1600" dirty="0"/>
            </a:p>
          </p:txBody>
        </p:sp>
      </p:grpSp>
      <p:grpSp>
        <p:nvGrpSpPr>
          <p:cNvPr id="2078" name="Agrupar 2077"/>
          <p:cNvGrpSpPr/>
          <p:nvPr/>
        </p:nvGrpSpPr>
        <p:grpSpPr>
          <a:xfrm>
            <a:off x="5470461" y="2974499"/>
            <a:ext cx="1558099" cy="1230137"/>
            <a:chOff x="5602358" y="2860203"/>
            <a:chExt cx="1558099" cy="1230137"/>
          </a:xfrm>
        </p:grpSpPr>
        <p:sp>
          <p:nvSpPr>
            <p:cNvPr id="12" name="Fluxograma: Vários Documentos 11"/>
            <p:cNvSpPr/>
            <p:nvPr/>
          </p:nvSpPr>
          <p:spPr>
            <a:xfrm>
              <a:off x="5873257" y="2860203"/>
              <a:ext cx="905608" cy="674303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CaixaDeTexto 45"/>
            <p:cNvSpPr txBox="1"/>
            <p:nvPr/>
          </p:nvSpPr>
          <p:spPr>
            <a:xfrm>
              <a:off x="5602358" y="3505565"/>
              <a:ext cx="1558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Dados </a:t>
              </a:r>
            </a:p>
            <a:p>
              <a:pPr algn="ctr"/>
              <a:r>
                <a:rPr lang="pt-BR" sz="1600" dirty="0" smtClean="0"/>
                <a:t>transformados</a:t>
              </a:r>
              <a:endParaRPr lang="pt-BR" sz="1600" dirty="0"/>
            </a:p>
          </p:txBody>
        </p:sp>
      </p:grpSp>
      <p:grpSp>
        <p:nvGrpSpPr>
          <p:cNvPr id="32" name="Agrupar 31"/>
          <p:cNvGrpSpPr/>
          <p:nvPr/>
        </p:nvGrpSpPr>
        <p:grpSpPr>
          <a:xfrm>
            <a:off x="9786890" y="683857"/>
            <a:ext cx="1558099" cy="1229139"/>
            <a:chOff x="9918787" y="569561"/>
            <a:chExt cx="1558099" cy="1229139"/>
          </a:xfrm>
        </p:grpSpPr>
        <p:pic>
          <p:nvPicPr>
            <p:cNvPr id="22" name="Imagem 21"/>
            <p:cNvPicPr>
              <a:picLocks noChangeAspect="1"/>
            </p:cNvPicPr>
            <p:nvPr/>
          </p:nvPicPr>
          <p:blipFill rotWithShape="1">
            <a:blip r:embed="rId3"/>
            <a:srcRect t="5110"/>
            <a:stretch/>
          </p:blipFill>
          <p:spPr>
            <a:xfrm>
              <a:off x="10121575" y="569561"/>
              <a:ext cx="1152525" cy="930945"/>
            </a:xfrm>
            <a:prstGeom prst="rect">
              <a:avLst/>
            </a:prstGeom>
          </p:spPr>
        </p:pic>
        <p:sp>
          <p:nvSpPr>
            <p:cNvPr id="48" name="CaixaDeTexto 47"/>
            <p:cNvSpPr txBox="1"/>
            <p:nvPr/>
          </p:nvSpPr>
          <p:spPr>
            <a:xfrm>
              <a:off x="9918787" y="1460146"/>
              <a:ext cx="1558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Conhecimento</a:t>
              </a:r>
              <a:endParaRPr lang="pt-BR" sz="1600" dirty="0"/>
            </a:p>
          </p:txBody>
        </p:sp>
      </p:grpSp>
      <p:cxnSp>
        <p:nvCxnSpPr>
          <p:cNvPr id="49" name="Conector de Seta Reta 48"/>
          <p:cNvCxnSpPr/>
          <p:nvPr/>
        </p:nvCxnSpPr>
        <p:spPr>
          <a:xfrm flipV="1">
            <a:off x="3285770" y="4558072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/>
          <p:cNvCxnSpPr/>
          <p:nvPr/>
        </p:nvCxnSpPr>
        <p:spPr>
          <a:xfrm flipV="1">
            <a:off x="4963934" y="3662721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/>
          <p:cNvCxnSpPr/>
          <p:nvPr/>
        </p:nvCxnSpPr>
        <p:spPr>
          <a:xfrm flipV="1">
            <a:off x="7073571" y="251436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/>
          <p:cNvCxnSpPr/>
          <p:nvPr/>
        </p:nvCxnSpPr>
        <p:spPr>
          <a:xfrm flipV="1">
            <a:off x="9221809" y="150227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9" name="Agrupar 2078"/>
          <p:cNvGrpSpPr/>
          <p:nvPr/>
        </p:nvGrpSpPr>
        <p:grpSpPr>
          <a:xfrm>
            <a:off x="7663710" y="1595952"/>
            <a:ext cx="1558099" cy="1256970"/>
            <a:chOff x="7795607" y="1481656"/>
            <a:chExt cx="1558099" cy="1256970"/>
          </a:xfrm>
        </p:grpSpPr>
        <p:sp>
          <p:nvSpPr>
            <p:cNvPr id="47" name="CaixaDeTexto 46"/>
            <p:cNvSpPr txBox="1"/>
            <p:nvPr/>
          </p:nvSpPr>
          <p:spPr>
            <a:xfrm>
              <a:off x="7795607" y="2400072"/>
              <a:ext cx="1558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Modelos</a:t>
              </a:r>
              <a:endParaRPr lang="pt-BR" sz="1600" dirty="0"/>
            </a:p>
          </p:txBody>
        </p:sp>
        <p:grpSp>
          <p:nvGrpSpPr>
            <p:cNvPr id="2073" name="Agrupar 2072"/>
            <p:cNvGrpSpPr/>
            <p:nvPr/>
          </p:nvGrpSpPr>
          <p:grpSpPr>
            <a:xfrm>
              <a:off x="8024518" y="1481656"/>
              <a:ext cx="1100523" cy="872067"/>
              <a:chOff x="7959945" y="1317622"/>
              <a:chExt cx="1100523" cy="872067"/>
            </a:xfrm>
          </p:grpSpPr>
          <p:sp>
            <p:nvSpPr>
              <p:cNvPr id="13" name="Fluxograma: Conector 12"/>
              <p:cNvSpPr/>
              <p:nvPr/>
            </p:nvSpPr>
            <p:spPr>
              <a:xfrm>
                <a:off x="7959945" y="1855581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Fluxograma: Conector 14"/>
              <p:cNvSpPr/>
              <p:nvPr/>
            </p:nvSpPr>
            <p:spPr>
              <a:xfrm>
                <a:off x="8699983" y="1855581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Fluxograma: Conector 15"/>
              <p:cNvSpPr/>
              <p:nvPr/>
            </p:nvSpPr>
            <p:spPr>
              <a:xfrm>
                <a:off x="8289669" y="1317622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067" name="Conector de Seta Reta 2066"/>
              <p:cNvCxnSpPr>
                <a:stCxn id="16" idx="3"/>
                <a:endCxn id="13" idx="0"/>
              </p:cNvCxnSpPr>
              <p:nvPr/>
            </p:nvCxnSpPr>
            <p:spPr>
              <a:xfrm flipH="1">
                <a:off x="8140188" y="1602801"/>
                <a:ext cx="202273" cy="25278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9" name="Conector de Seta Reta 2068"/>
              <p:cNvCxnSpPr>
                <a:stCxn id="16" idx="5"/>
                <a:endCxn id="15" idx="0"/>
              </p:cNvCxnSpPr>
              <p:nvPr/>
            </p:nvCxnSpPr>
            <p:spPr>
              <a:xfrm>
                <a:off x="8597362" y="1602801"/>
                <a:ext cx="282864" cy="25278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74" name="Texto Explicativo Retangular com Cantos Arredondados 2073"/>
          <p:cNvSpPr/>
          <p:nvPr/>
        </p:nvSpPr>
        <p:spPr>
          <a:xfrm>
            <a:off x="682688" y="4921030"/>
            <a:ext cx="1064253" cy="352523"/>
          </a:xfrm>
          <a:prstGeom prst="wedgeRoundRectCallout">
            <a:avLst>
              <a:gd name="adj1" fmla="val 32693"/>
              <a:gd name="adj2" fmla="val 12292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Coleta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7" name="Texto Explicativo Retangular com Cantos Arredondados 76"/>
          <p:cNvSpPr/>
          <p:nvPr/>
        </p:nvSpPr>
        <p:spPr>
          <a:xfrm>
            <a:off x="1635367" y="3735986"/>
            <a:ext cx="1889131" cy="352523"/>
          </a:xfrm>
          <a:prstGeom prst="wedgeRoundRectCallout">
            <a:avLst>
              <a:gd name="adj1" fmla="val 35998"/>
              <a:gd name="adj2" fmla="val 14537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Pré-Processamento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8" name="Texto Explicativo Retangular com Cantos Arredondados 77"/>
          <p:cNvSpPr/>
          <p:nvPr/>
        </p:nvSpPr>
        <p:spPr>
          <a:xfrm>
            <a:off x="3509184" y="2861290"/>
            <a:ext cx="1889131" cy="352523"/>
          </a:xfrm>
          <a:prstGeom prst="wedgeRoundRectCallout">
            <a:avLst>
              <a:gd name="adj1" fmla="val 35068"/>
              <a:gd name="adj2" fmla="val 125424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Transformação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9" name="Texto Explicativo Retangular com Cantos Arredondados 78"/>
          <p:cNvSpPr/>
          <p:nvPr/>
        </p:nvSpPr>
        <p:spPr>
          <a:xfrm>
            <a:off x="7740101" y="775111"/>
            <a:ext cx="1862738" cy="486493"/>
          </a:xfrm>
          <a:prstGeom prst="wedgeRoundRectCallout">
            <a:avLst>
              <a:gd name="adj1" fmla="val 32130"/>
              <a:gd name="adj2" fmla="val 10868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Interpretação e Validação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0" name="Texto Explicativo Retangular com Cantos Arredondados 79"/>
          <p:cNvSpPr/>
          <p:nvPr/>
        </p:nvSpPr>
        <p:spPr>
          <a:xfrm>
            <a:off x="5571147" y="1647418"/>
            <a:ext cx="1862738" cy="486493"/>
          </a:xfrm>
          <a:prstGeom prst="wedgeRoundRectCallout">
            <a:avLst>
              <a:gd name="adj1" fmla="val 33546"/>
              <a:gd name="adj2" fmla="val 108689"/>
              <a:gd name="adj3" fmla="val 1666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Mineração</a:t>
            </a: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 Dados</a:t>
            </a:r>
          </a:p>
        </p:txBody>
      </p:sp>
      <p:grpSp>
        <p:nvGrpSpPr>
          <p:cNvPr id="62" name="Agrupar 61"/>
          <p:cNvGrpSpPr/>
          <p:nvPr/>
        </p:nvGrpSpPr>
        <p:grpSpPr>
          <a:xfrm>
            <a:off x="1793635" y="1829058"/>
            <a:ext cx="7733114" cy="4723279"/>
            <a:chOff x="1907936" y="1829058"/>
            <a:chExt cx="7733114" cy="4723279"/>
          </a:xfrm>
        </p:grpSpPr>
        <p:cxnSp>
          <p:nvCxnSpPr>
            <p:cNvPr id="34" name="Conector Angulado 33"/>
            <p:cNvCxnSpPr/>
            <p:nvPr/>
          </p:nvCxnSpPr>
          <p:spPr>
            <a:xfrm rot="10800000" flipV="1">
              <a:off x="1907936" y="1829058"/>
              <a:ext cx="7733114" cy="4709854"/>
            </a:xfrm>
            <a:prstGeom prst="bentConnector3">
              <a:avLst>
                <a:gd name="adj1" fmla="val -140"/>
              </a:avLst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/>
            <p:cNvCxnSpPr/>
            <p:nvPr/>
          </p:nvCxnSpPr>
          <p:spPr>
            <a:xfrm flipH="1" flipV="1">
              <a:off x="1907936" y="5960473"/>
              <a:ext cx="10726" cy="591864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/>
            <p:cNvCxnSpPr/>
            <p:nvPr/>
          </p:nvCxnSpPr>
          <p:spPr>
            <a:xfrm flipV="1">
              <a:off x="3565481" y="5019650"/>
              <a:ext cx="30082" cy="150716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de Seta Reta 97"/>
            <p:cNvCxnSpPr/>
            <p:nvPr/>
          </p:nvCxnSpPr>
          <p:spPr>
            <a:xfrm flipV="1">
              <a:off x="5529111" y="4088509"/>
              <a:ext cx="39819" cy="245882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de Seta Reta 100"/>
            <p:cNvCxnSpPr/>
            <p:nvPr/>
          </p:nvCxnSpPr>
          <p:spPr>
            <a:xfrm flipH="1" flipV="1">
              <a:off x="7723073" y="2974499"/>
              <a:ext cx="5828" cy="3563947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147" y="1040891"/>
            <a:ext cx="986776" cy="55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31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Agenda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Processo de Descoberta de Conhecimento</a:t>
            </a:r>
          </a:p>
          <a:p>
            <a:r>
              <a:rPr lang="pt-BR" dirty="0" smtClean="0"/>
              <a:t>Python para Ciência de Dados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275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Machine</a:t>
            </a:r>
            <a:r>
              <a:rPr lang="pt-BR" dirty="0" smtClean="0"/>
              <a:t> Learning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31123" y="1217922"/>
            <a:ext cx="10635641" cy="4781096"/>
          </a:xfrm>
        </p:spPr>
        <p:txBody>
          <a:bodyPr>
            <a:normAutofit/>
          </a:bodyPr>
          <a:lstStyle/>
          <a:p>
            <a:r>
              <a:rPr lang="pt-BR" dirty="0" smtClean="0"/>
              <a:t>Aprendizado de máquina é um método de análise de dados que automatiza a criação de modelos analíticos.</a:t>
            </a:r>
          </a:p>
          <a:p>
            <a:r>
              <a:rPr lang="pt-BR" dirty="0" smtClean="0"/>
              <a:t>Estuda como melhorar o desempenho de algoritmos utilizando um processo iterativo de aprendizado.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30</a:t>
            </a:fld>
            <a:endParaRPr lang="pt-BR"/>
          </a:p>
        </p:txBody>
      </p:sp>
      <p:pic>
        <p:nvPicPr>
          <p:cNvPr id="2050" name="Picture 2" descr="https://lh3.googleusercontent.com/qU4g5TQnGx_PXXtVjW6Pdsqpz3Vp_ipa_qBMfaOI3VbcT6EqH3TUt9xUCk89xd7tyJapiQeqJy0UF46noO3FsmzvcTGMTy1nj-diNhQ6YoszZY8lSZU5Ywy4TdQBMFkY8WKyCakIY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673" y="3286016"/>
            <a:ext cx="2891668" cy="289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143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Construir o Modelo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31</a:t>
            </a:fld>
            <a:endParaRPr lang="pt-BR"/>
          </a:p>
        </p:txBody>
      </p:sp>
      <p:sp>
        <p:nvSpPr>
          <p:cNvPr id="5" name="Retângulo Arredondado 4"/>
          <p:cNvSpPr/>
          <p:nvPr/>
        </p:nvSpPr>
        <p:spPr>
          <a:xfrm>
            <a:off x="1676400" y="1468581"/>
            <a:ext cx="1884218" cy="803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Dados de Entrada</a:t>
            </a:r>
            <a:endParaRPr lang="pt-BR" b="1" dirty="0"/>
          </a:p>
        </p:txBody>
      </p:sp>
      <p:sp>
        <p:nvSpPr>
          <p:cNvPr id="6" name="Seta para Baixo 5"/>
          <p:cNvSpPr/>
          <p:nvPr/>
        </p:nvSpPr>
        <p:spPr>
          <a:xfrm>
            <a:off x="2272145" y="2549237"/>
            <a:ext cx="457200" cy="526472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Arredondado 6"/>
          <p:cNvSpPr/>
          <p:nvPr/>
        </p:nvSpPr>
        <p:spPr>
          <a:xfrm>
            <a:off x="1634835" y="3463636"/>
            <a:ext cx="1884218" cy="803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Técnica de Análise</a:t>
            </a:r>
            <a:endParaRPr lang="pt-BR" b="1" dirty="0"/>
          </a:p>
        </p:txBody>
      </p:sp>
      <p:sp>
        <p:nvSpPr>
          <p:cNvPr id="8" name="Seta para Baixo 7"/>
          <p:cNvSpPr/>
          <p:nvPr/>
        </p:nvSpPr>
        <p:spPr>
          <a:xfrm rot="16200000">
            <a:off x="4114799" y="3602181"/>
            <a:ext cx="457200" cy="526472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luxograma: Decisão 8"/>
          <p:cNvSpPr/>
          <p:nvPr/>
        </p:nvSpPr>
        <p:spPr>
          <a:xfrm>
            <a:off x="5029198" y="3352798"/>
            <a:ext cx="1856510" cy="1080657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Modelo</a:t>
            </a:r>
            <a:endParaRPr lang="pt-BR" b="1" dirty="0"/>
          </a:p>
        </p:txBody>
      </p:sp>
      <p:sp>
        <p:nvSpPr>
          <p:cNvPr id="10" name="Seta para Baixo 9"/>
          <p:cNvSpPr/>
          <p:nvPr/>
        </p:nvSpPr>
        <p:spPr>
          <a:xfrm rot="16200000">
            <a:off x="7592290" y="3602181"/>
            <a:ext cx="457200" cy="526472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Arredondado 10"/>
          <p:cNvSpPr/>
          <p:nvPr/>
        </p:nvSpPr>
        <p:spPr>
          <a:xfrm>
            <a:off x="8395853" y="3477489"/>
            <a:ext cx="1884218" cy="803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Saída do Modelo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17650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Criação do Modelo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32</a:t>
            </a:fld>
            <a:endParaRPr lang="pt-BR"/>
          </a:p>
        </p:txBody>
      </p:sp>
      <p:sp>
        <p:nvSpPr>
          <p:cNvPr id="5" name="Fluxograma: Disco Magnético 4"/>
          <p:cNvSpPr/>
          <p:nvPr/>
        </p:nvSpPr>
        <p:spPr>
          <a:xfrm>
            <a:off x="752167" y="1047142"/>
            <a:ext cx="1268362" cy="1238864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Dados Limpos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154" y="1047142"/>
            <a:ext cx="942416" cy="1047129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727" y="1047142"/>
            <a:ext cx="975331" cy="894053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6340869" y="1047142"/>
            <a:ext cx="168325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Conjunto de Treinamento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6154" y="3057945"/>
            <a:ext cx="872375" cy="777073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2464055" y="3721275"/>
            <a:ext cx="137375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9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Conjunto de </a:t>
            </a:r>
            <a:r>
              <a:rPr lang="pt-BR" sz="1900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Validação</a:t>
            </a:r>
            <a:endParaRPr lang="pt-BR" sz="19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7788" y="3942351"/>
            <a:ext cx="1581150" cy="971550"/>
          </a:xfrm>
          <a:prstGeom prst="rect">
            <a:avLst/>
          </a:prstGeom>
        </p:spPr>
      </p:pic>
      <p:sp>
        <p:nvSpPr>
          <p:cNvPr id="19" name="Retângulo Arredondado 18"/>
          <p:cNvSpPr/>
          <p:nvPr/>
        </p:nvSpPr>
        <p:spPr>
          <a:xfrm>
            <a:off x="5062105" y="2645008"/>
            <a:ext cx="1722242" cy="61648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Criação do Modelo</a:t>
            </a:r>
          </a:p>
        </p:txBody>
      </p:sp>
      <p:sp>
        <p:nvSpPr>
          <p:cNvPr id="20" name="Seta para a Direita 19"/>
          <p:cNvSpPr/>
          <p:nvPr/>
        </p:nvSpPr>
        <p:spPr>
          <a:xfrm rot="5400000">
            <a:off x="5647744" y="3422751"/>
            <a:ext cx="550964" cy="44245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Seta para a Direita 20"/>
          <p:cNvSpPr/>
          <p:nvPr/>
        </p:nvSpPr>
        <p:spPr>
          <a:xfrm rot="5400000">
            <a:off x="5603715" y="2040830"/>
            <a:ext cx="550964" cy="44245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Seta para a Direita 21"/>
          <p:cNvSpPr/>
          <p:nvPr/>
        </p:nvSpPr>
        <p:spPr>
          <a:xfrm rot="5400000">
            <a:off x="3380557" y="2415899"/>
            <a:ext cx="550964" cy="44245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Seta para a Direita 22"/>
          <p:cNvSpPr/>
          <p:nvPr/>
        </p:nvSpPr>
        <p:spPr>
          <a:xfrm>
            <a:off x="4536748" y="1393528"/>
            <a:ext cx="550964" cy="44245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Seta para a Direita 23"/>
          <p:cNvSpPr/>
          <p:nvPr/>
        </p:nvSpPr>
        <p:spPr>
          <a:xfrm>
            <a:off x="2327449" y="1413179"/>
            <a:ext cx="550964" cy="44245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Seta Dobrada 28"/>
          <p:cNvSpPr/>
          <p:nvPr/>
        </p:nvSpPr>
        <p:spPr>
          <a:xfrm flipV="1">
            <a:off x="3557505" y="4067828"/>
            <a:ext cx="969790" cy="602174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0" name="Seta para a Direita 29"/>
          <p:cNvSpPr/>
          <p:nvPr/>
        </p:nvSpPr>
        <p:spPr>
          <a:xfrm>
            <a:off x="7142779" y="4151435"/>
            <a:ext cx="550964" cy="44245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" name="Imagem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309" y="3251622"/>
            <a:ext cx="466725" cy="1657350"/>
          </a:xfrm>
          <a:prstGeom prst="rect">
            <a:avLst/>
          </a:prstGeom>
        </p:spPr>
      </p:pic>
      <p:sp>
        <p:nvSpPr>
          <p:cNvPr id="32" name="CaixaDeTexto 31"/>
          <p:cNvSpPr txBox="1"/>
          <p:nvPr/>
        </p:nvSpPr>
        <p:spPr>
          <a:xfrm>
            <a:off x="8708924" y="3781100"/>
            <a:ext cx="127327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900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Predições</a:t>
            </a:r>
            <a:endParaRPr lang="pt-BR" sz="19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3" name="Seta para a Direita 32"/>
          <p:cNvSpPr/>
          <p:nvPr/>
        </p:nvSpPr>
        <p:spPr>
          <a:xfrm rot="12132603">
            <a:off x="7205963" y="2740491"/>
            <a:ext cx="550964" cy="44245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/>
          <p:cNvSpPr txBox="1"/>
          <p:nvPr/>
        </p:nvSpPr>
        <p:spPr>
          <a:xfrm>
            <a:off x="7680296" y="2441962"/>
            <a:ext cx="127327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900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Avaliação</a:t>
            </a:r>
            <a:endParaRPr lang="pt-BR" sz="19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7" name="Seta para a Direita 36"/>
          <p:cNvSpPr/>
          <p:nvPr/>
        </p:nvSpPr>
        <p:spPr>
          <a:xfrm rot="5400000">
            <a:off x="86278" y="3555765"/>
            <a:ext cx="2263962" cy="44245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8" name="Imagem 37"/>
          <p:cNvPicPr>
            <a:picLocks noChangeAspect="1"/>
          </p:cNvPicPr>
          <p:nvPr/>
        </p:nvPicPr>
        <p:blipFill rotWithShape="1">
          <a:blip r:embed="rId8"/>
          <a:srcRect r="3774"/>
          <a:stretch/>
        </p:blipFill>
        <p:spPr>
          <a:xfrm>
            <a:off x="752167" y="5215810"/>
            <a:ext cx="1118197" cy="1066800"/>
          </a:xfrm>
          <a:prstGeom prst="rect">
            <a:avLst/>
          </a:prstGeom>
        </p:spPr>
      </p:pic>
      <p:sp>
        <p:nvSpPr>
          <p:cNvPr id="39" name="CaixaDeTexto 38"/>
          <p:cNvSpPr txBox="1"/>
          <p:nvPr/>
        </p:nvSpPr>
        <p:spPr>
          <a:xfrm>
            <a:off x="606557" y="6185610"/>
            <a:ext cx="137375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Conjunto de </a:t>
            </a:r>
            <a:r>
              <a:rPr lang="pt-BR" sz="1900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Teste</a:t>
            </a:r>
            <a:endParaRPr lang="pt-BR" sz="19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1" name="Imagem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4913" y="5464615"/>
            <a:ext cx="1724025" cy="942975"/>
          </a:xfrm>
          <a:prstGeom prst="rect">
            <a:avLst/>
          </a:prstGeom>
        </p:spPr>
      </p:pic>
      <p:sp>
        <p:nvSpPr>
          <p:cNvPr id="42" name="Seta para a Direita 41"/>
          <p:cNvSpPr/>
          <p:nvPr/>
        </p:nvSpPr>
        <p:spPr>
          <a:xfrm rot="5400000">
            <a:off x="5661598" y="4913657"/>
            <a:ext cx="550964" cy="44245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/>
          <p:cNvSpPr/>
          <p:nvPr/>
        </p:nvSpPr>
        <p:spPr>
          <a:xfrm>
            <a:off x="2479964" y="928255"/>
            <a:ext cx="7342909" cy="408709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Seta para a Direita 42"/>
          <p:cNvSpPr/>
          <p:nvPr/>
        </p:nvSpPr>
        <p:spPr>
          <a:xfrm>
            <a:off x="2524058" y="5527984"/>
            <a:ext cx="2263962" cy="44245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Seta para a Direita 43"/>
          <p:cNvSpPr/>
          <p:nvPr/>
        </p:nvSpPr>
        <p:spPr>
          <a:xfrm>
            <a:off x="7092926" y="5568518"/>
            <a:ext cx="2263962" cy="44245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69757" y="5073650"/>
            <a:ext cx="390525" cy="1647825"/>
          </a:xfrm>
          <a:prstGeom prst="rect">
            <a:avLst/>
          </a:prstGeom>
        </p:spPr>
      </p:pic>
      <p:sp>
        <p:nvSpPr>
          <p:cNvPr id="46" name="CaixaDeTexto 45"/>
          <p:cNvSpPr txBox="1"/>
          <p:nvPr/>
        </p:nvSpPr>
        <p:spPr>
          <a:xfrm>
            <a:off x="10260282" y="5512841"/>
            <a:ext cx="12732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00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Avaliação Final</a:t>
            </a:r>
            <a:endParaRPr lang="pt-BR" sz="19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1062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9" grpId="0" animBg="1"/>
      <p:bldP spid="30" grpId="0" animBg="1"/>
      <p:bldP spid="32" grpId="0"/>
      <p:bldP spid="33" grpId="0" animBg="1"/>
      <p:bldP spid="34" grpId="0"/>
      <p:bldP spid="37" grpId="0" animBg="1"/>
      <p:bldP spid="39" grpId="0"/>
      <p:bldP spid="42" grpId="0" animBg="1"/>
      <p:bldP spid="40" grpId="0" animBg="1"/>
      <p:bldP spid="43" grpId="0" animBg="1"/>
      <p:bldP spid="44" grpId="0" animBg="1"/>
      <p:bldP spid="4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Paradigmas de </a:t>
            </a:r>
            <a:r>
              <a:rPr lang="pt-BR" dirty="0" err="1" smtClean="0"/>
              <a:t>Machine</a:t>
            </a:r>
            <a:r>
              <a:rPr lang="pt-BR" dirty="0" smtClean="0"/>
              <a:t> Learning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/>
              <a:t>Aprendizado Supervisionado</a:t>
            </a:r>
          </a:p>
          <a:p>
            <a:pPr lvl="1"/>
            <a:r>
              <a:rPr lang="pt-BR" dirty="0"/>
              <a:t>Aprende a prever valores alvos a partir de exemplos rotulados</a:t>
            </a:r>
            <a:endParaRPr lang="pt-BR" dirty="0" smtClean="0"/>
          </a:p>
          <a:p>
            <a:r>
              <a:rPr lang="pt-BR" b="1" dirty="0" smtClean="0"/>
              <a:t>Aprendizado Não-Supervisionado</a:t>
            </a:r>
          </a:p>
          <a:p>
            <a:pPr lvl="1"/>
            <a:r>
              <a:rPr lang="pt-BR" dirty="0"/>
              <a:t>Encontra estrutura em dados não rotulados.</a:t>
            </a:r>
          </a:p>
          <a:p>
            <a:pPr lvl="1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332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Aprendizado Supervisionado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34</a:t>
            </a:fld>
            <a:endParaRPr lang="pt-BR"/>
          </a:p>
        </p:txBody>
      </p:sp>
      <p:pic>
        <p:nvPicPr>
          <p:cNvPr id="51" name="Imagem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882" y="70406"/>
            <a:ext cx="1685925" cy="1362075"/>
          </a:xfrm>
          <a:prstGeom prst="rect">
            <a:avLst/>
          </a:prstGeom>
        </p:spPr>
      </p:pic>
      <p:sp>
        <p:nvSpPr>
          <p:cNvPr id="52" name="Espaço Reservado para Conteúdo 2"/>
          <p:cNvSpPr>
            <a:spLocks noGrp="1"/>
          </p:cNvSpPr>
          <p:nvPr>
            <p:ph idx="1"/>
          </p:nvPr>
        </p:nvSpPr>
        <p:spPr>
          <a:xfrm>
            <a:off x="556053" y="1260389"/>
            <a:ext cx="10704129" cy="4879154"/>
          </a:xfrm>
        </p:spPr>
        <p:txBody>
          <a:bodyPr/>
          <a:lstStyle/>
          <a:p>
            <a:r>
              <a:rPr lang="pt-BR" b="1" dirty="0" smtClean="0"/>
              <a:t>Classificação: </a:t>
            </a:r>
            <a:r>
              <a:rPr lang="pt-BR" dirty="0" smtClean="0"/>
              <a:t>valores alvo são valores discretos</a:t>
            </a:r>
          </a:p>
          <a:p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84" y="3108961"/>
            <a:ext cx="3216407" cy="254231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7415" y="2696792"/>
            <a:ext cx="2345392" cy="285235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0911" y="3866631"/>
            <a:ext cx="2505075" cy="1504950"/>
          </a:xfrm>
          <a:prstGeom prst="rect">
            <a:avLst/>
          </a:prstGeom>
        </p:spPr>
      </p:pic>
      <p:cxnSp>
        <p:nvCxnSpPr>
          <p:cNvPr id="7" name="Conector de Seta Reta 6"/>
          <p:cNvCxnSpPr/>
          <p:nvPr/>
        </p:nvCxnSpPr>
        <p:spPr>
          <a:xfrm flipH="1" flipV="1">
            <a:off x="5001491" y="3311236"/>
            <a:ext cx="277091" cy="6096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3971791" y="2735450"/>
            <a:ext cx="1607127" cy="37351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/>
              <a:t>Ensolarado</a:t>
            </a:r>
          </a:p>
          <a:p>
            <a:endParaRPr lang="pt-BR" dirty="0"/>
          </a:p>
        </p:txBody>
      </p:sp>
      <p:cxnSp>
        <p:nvCxnSpPr>
          <p:cNvPr id="10" name="Conector de Seta Reta 9"/>
          <p:cNvCxnSpPr/>
          <p:nvPr/>
        </p:nvCxnSpPr>
        <p:spPr>
          <a:xfrm flipV="1">
            <a:off x="6209270" y="3311236"/>
            <a:ext cx="99012" cy="5553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ço Reservado para Conteúdo 2"/>
          <p:cNvSpPr txBox="1">
            <a:spLocks/>
          </p:cNvSpPr>
          <p:nvPr/>
        </p:nvSpPr>
        <p:spPr>
          <a:xfrm>
            <a:off x="5780402" y="2912571"/>
            <a:ext cx="1607127" cy="37351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/>
              <a:t>Chuvoso</a:t>
            </a:r>
          </a:p>
          <a:p>
            <a:endParaRPr lang="pt-BR" dirty="0"/>
          </a:p>
        </p:txBody>
      </p:sp>
      <p:cxnSp>
        <p:nvCxnSpPr>
          <p:cNvPr id="17" name="Conector de Seta Reta 16"/>
          <p:cNvCxnSpPr/>
          <p:nvPr/>
        </p:nvCxnSpPr>
        <p:spPr>
          <a:xfrm flipV="1">
            <a:off x="7024255" y="3311236"/>
            <a:ext cx="363274" cy="6096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spaço Reservado para Conteúdo 2"/>
          <p:cNvSpPr txBox="1">
            <a:spLocks/>
          </p:cNvSpPr>
          <p:nvPr/>
        </p:nvSpPr>
        <p:spPr>
          <a:xfrm>
            <a:off x="7286724" y="2912571"/>
            <a:ext cx="1607127" cy="37351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/>
              <a:t>Nublado</a:t>
            </a:r>
          </a:p>
          <a:p>
            <a:endParaRPr lang="pt-BR" dirty="0"/>
          </a:p>
        </p:txBody>
      </p:sp>
      <p:cxnSp>
        <p:nvCxnSpPr>
          <p:cNvPr id="21" name="Conector de Seta Reta 20"/>
          <p:cNvCxnSpPr/>
          <p:nvPr/>
        </p:nvCxnSpPr>
        <p:spPr>
          <a:xfrm flipV="1">
            <a:off x="7387529" y="3754582"/>
            <a:ext cx="592689" cy="3966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spaço Reservado para Conteúdo 2"/>
          <p:cNvSpPr txBox="1">
            <a:spLocks/>
          </p:cNvSpPr>
          <p:nvPr/>
        </p:nvSpPr>
        <p:spPr>
          <a:xfrm>
            <a:off x="7854767" y="3466758"/>
            <a:ext cx="1607127" cy="37351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/>
              <a:t>Ventoso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359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K-</a:t>
            </a:r>
            <a:r>
              <a:rPr lang="pt-BR" dirty="0" err="1" smtClean="0"/>
              <a:t>Nearest</a:t>
            </a:r>
            <a:r>
              <a:rPr lang="pt-BR" dirty="0" smtClean="0"/>
              <a:t> </a:t>
            </a:r>
            <a:r>
              <a:rPr lang="pt-BR" dirty="0" err="1" smtClean="0"/>
              <a:t>Neighbors</a:t>
            </a:r>
            <a:r>
              <a:rPr lang="pt-BR" dirty="0" smtClean="0"/>
              <a:t> (K-NN)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109854" y="1260389"/>
            <a:ext cx="5752631" cy="1884593"/>
          </a:xfrm>
        </p:spPr>
        <p:txBody>
          <a:bodyPr/>
          <a:lstStyle/>
          <a:p>
            <a:r>
              <a:rPr lang="pt-BR" dirty="0" smtClean="0"/>
              <a:t>Necessita de 3 coisas:</a:t>
            </a:r>
          </a:p>
          <a:p>
            <a:pPr lvl="1"/>
            <a:r>
              <a:rPr lang="pt-BR" dirty="0" smtClean="0"/>
              <a:t>Base de treinamento</a:t>
            </a:r>
          </a:p>
          <a:p>
            <a:pPr lvl="1"/>
            <a:r>
              <a:rPr lang="pt-BR" dirty="0" smtClean="0"/>
              <a:t>Medida de distancia</a:t>
            </a:r>
          </a:p>
          <a:p>
            <a:pPr lvl="1"/>
            <a:r>
              <a:rPr lang="pt-BR" dirty="0" smtClean="0"/>
              <a:t>Valor de </a:t>
            </a:r>
            <a:r>
              <a:rPr lang="pt-BR" i="1" dirty="0" smtClean="0"/>
              <a:t>k</a:t>
            </a:r>
            <a:r>
              <a:rPr lang="pt-BR" dirty="0" smtClean="0"/>
              <a:t>. (número de vizinhos)</a:t>
            </a:r>
          </a:p>
          <a:p>
            <a:pPr lvl="1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35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84" y="1260389"/>
            <a:ext cx="4496206" cy="433684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882" y="70406"/>
            <a:ext cx="1685925" cy="1362075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6209270" y="3212811"/>
            <a:ext cx="5752631" cy="3075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Calcula a distancia para todas as instancias de treino.</a:t>
            </a:r>
          </a:p>
          <a:p>
            <a:r>
              <a:rPr lang="pt-BR" dirty="0" smtClean="0"/>
              <a:t>Obtenha as </a:t>
            </a:r>
            <a:r>
              <a:rPr lang="pt-BR" i="1" dirty="0" smtClean="0"/>
              <a:t>k</a:t>
            </a:r>
            <a:r>
              <a:rPr lang="pt-BR" dirty="0" smtClean="0"/>
              <a:t> instancias de treino mais distantes.</a:t>
            </a:r>
          </a:p>
          <a:p>
            <a:r>
              <a:rPr lang="pt-BR" dirty="0" smtClean="0"/>
              <a:t>Classifique a instancia não vista na classe da maioria dos </a:t>
            </a:r>
            <a:r>
              <a:rPr lang="pt-BR" i="1" dirty="0" smtClean="0"/>
              <a:t>k</a:t>
            </a:r>
            <a:r>
              <a:rPr lang="pt-BR" dirty="0" smtClean="0"/>
              <a:t> vizinhos.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61101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K-</a:t>
            </a:r>
            <a:r>
              <a:rPr lang="pt-BR" dirty="0" err="1"/>
              <a:t>Nearest</a:t>
            </a:r>
            <a:r>
              <a:rPr lang="pt-BR" dirty="0"/>
              <a:t> </a:t>
            </a:r>
            <a:r>
              <a:rPr lang="pt-BR" dirty="0" err="1"/>
              <a:t>Neighbors</a:t>
            </a:r>
            <a:r>
              <a:rPr lang="pt-BR" dirty="0"/>
              <a:t> (K-NN)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067910" cy="5095961"/>
          </a:xfrm>
        </p:spPr>
        <p:txBody>
          <a:bodyPr/>
          <a:lstStyle/>
          <a:p>
            <a:r>
              <a:rPr lang="pt-BR" dirty="0" smtClean="0"/>
              <a:t>Sobre a escolha de </a:t>
            </a:r>
            <a:r>
              <a:rPr lang="pt-BR" b="1" dirty="0" smtClean="0"/>
              <a:t>k</a:t>
            </a:r>
            <a:r>
              <a:rPr lang="pt-BR" dirty="0" smtClean="0"/>
              <a:t>:</a:t>
            </a:r>
          </a:p>
          <a:p>
            <a:pPr lvl="1"/>
            <a:r>
              <a:rPr lang="pt-BR" dirty="0" smtClean="0"/>
              <a:t>Valores muito pequenos:	</a:t>
            </a:r>
          </a:p>
          <a:p>
            <a:pPr lvl="2"/>
            <a:r>
              <a:rPr lang="pt-BR" sz="2400" dirty="0"/>
              <a:t>Sensível a ruído</a:t>
            </a:r>
          </a:p>
          <a:p>
            <a:pPr lvl="1"/>
            <a:r>
              <a:rPr lang="pt-BR" dirty="0" smtClean="0"/>
              <a:t>Valores muito grandes:</a:t>
            </a:r>
          </a:p>
          <a:p>
            <a:pPr lvl="2"/>
            <a:r>
              <a:rPr lang="pt-BR" sz="2400" dirty="0"/>
              <a:t>Privilegia classe </a:t>
            </a:r>
            <a:r>
              <a:rPr lang="pt-BR" sz="2400" dirty="0" smtClean="0"/>
              <a:t>majoritária</a:t>
            </a:r>
          </a:p>
          <a:p>
            <a:pPr lvl="2"/>
            <a:endParaRPr lang="pt-BR" sz="2400" dirty="0"/>
          </a:p>
          <a:p>
            <a:r>
              <a:rPr lang="pt-BR" sz="3200" dirty="0" smtClean="0"/>
              <a:t>O voto dos vizinhos pode ser ponderado pela distância em relação ao novo objeto a ser classificado.</a:t>
            </a:r>
          </a:p>
          <a:p>
            <a:pPr lvl="2"/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36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6561" y="93271"/>
            <a:ext cx="168592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74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K-</a:t>
            </a:r>
            <a:r>
              <a:rPr lang="pt-BR" dirty="0" err="1"/>
              <a:t>Nearest</a:t>
            </a:r>
            <a:r>
              <a:rPr lang="pt-BR" dirty="0"/>
              <a:t> </a:t>
            </a:r>
            <a:r>
              <a:rPr lang="pt-BR" dirty="0" err="1"/>
              <a:t>Neighbors</a:t>
            </a:r>
            <a:r>
              <a:rPr lang="pt-BR" dirty="0"/>
              <a:t> (K-NN)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K-NN é um </a:t>
            </a:r>
            <a:r>
              <a:rPr lang="en-US" dirty="0" err="1" smtClean="0"/>
              <a:t>classificador</a:t>
            </a:r>
            <a:r>
              <a:rPr lang="en-US" dirty="0" smtClean="0"/>
              <a:t> </a:t>
            </a:r>
            <a:r>
              <a:rPr lang="en-US" b="1" dirty="0" smtClean="0"/>
              <a:t>lazy</a:t>
            </a:r>
          </a:p>
          <a:p>
            <a:pPr lvl="1"/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constrói</a:t>
            </a:r>
            <a:r>
              <a:rPr lang="en-US" dirty="0" smtClean="0"/>
              <a:t> um </a:t>
            </a:r>
            <a:r>
              <a:rPr lang="en-US" dirty="0" err="1" smtClean="0"/>
              <a:t>modelo</a:t>
            </a:r>
            <a:r>
              <a:rPr lang="en-US" dirty="0" smtClean="0"/>
              <a:t>.</a:t>
            </a:r>
            <a:endParaRPr lang="en-US" dirty="0" smtClean="0"/>
          </a:p>
          <a:p>
            <a:pPr lvl="1"/>
            <a:r>
              <a:rPr lang="en-US" dirty="0" err="1" smtClean="0"/>
              <a:t>Classificação</a:t>
            </a:r>
            <a:r>
              <a:rPr lang="en-US" dirty="0" smtClean="0"/>
              <a:t> de </a:t>
            </a:r>
            <a:r>
              <a:rPr lang="en-US" dirty="0" err="1" smtClean="0"/>
              <a:t>novos</a:t>
            </a:r>
            <a:r>
              <a:rPr lang="en-US" dirty="0" smtClean="0"/>
              <a:t> </a:t>
            </a:r>
            <a:r>
              <a:rPr lang="en-US" dirty="0" err="1" smtClean="0"/>
              <a:t>objetos</a:t>
            </a:r>
            <a:r>
              <a:rPr lang="en-US" dirty="0" smtClean="0"/>
              <a:t> </a:t>
            </a:r>
            <a:r>
              <a:rPr lang="en-US" dirty="0" err="1" smtClean="0"/>
              <a:t>custosa</a:t>
            </a:r>
            <a:r>
              <a:rPr lang="en-US" dirty="0" smtClean="0"/>
              <a:t> </a:t>
            </a:r>
            <a:r>
              <a:rPr lang="en-US" dirty="0" err="1" smtClean="0"/>
              <a:t>computacionalmente</a:t>
            </a:r>
            <a:r>
              <a:rPr lang="en-US" dirty="0" smtClean="0"/>
              <a:t>.</a:t>
            </a:r>
          </a:p>
          <a:p>
            <a:pPr lvl="2"/>
            <a:r>
              <a:rPr lang="en-US" sz="2400" dirty="0" err="1" smtClean="0"/>
              <a:t>Precisa</a:t>
            </a:r>
            <a:r>
              <a:rPr lang="en-US" sz="2400" dirty="0" smtClean="0"/>
              <a:t> </a:t>
            </a:r>
            <a:r>
              <a:rPr lang="en-US" sz="2400" dirty="0" err="1" smtClean="0"/>
              <a:t>calcular</a:t>
            </a:r>
            <a:r>
              <a:rPr lang="en-US" sz="2400" dirty="0" smtClean="0"/>
              <a:t> as </a:t>
            </a:r>
            <a:r>
              <a:rPr lang="en-US" sz="2400" dirty="0" err="1" smtClean="0"/>
              <a:t>distância</a:t>
            </a:r>
            <a:r>
              <a:rPr lang="en-US" sz="2400" dirty="0" smtClean="0"/>
              <a:t> </a:t>
            </a:r>
            <a:r>
              <a:rPr lang="en-US" sz="2400" dirty="0" smtClean="0"/>
              <a:t>de </a:t>
            </a:r>
            <a:r>
              <a:rPr lang="en-US" sz="2400" dirty="0" err="1" smtClean="0"/>
              <a:t>cada</a:t>
            </a:r>
            <a:r>
              <a:rPr lang="en-US" sz="2400" dirty="0" smtClean="0"/>
              <a:t> </a:t>
            </a:r>
            <a:r>
              <a:rPr lang="en-US" sz="2400" dirty="0" err="1" smtClean="0"/>
              <a:t>objeto</a:t>
            </a:r>
            <a:r>
              <a:rPr lang="en-US" sz="2400" dirty="0" smtClean="0"/>
              <a:t> a </a:t>
            </a:r>
            <a:r>
              <a:rPr lang="en-US" sz="2400" dirty="0" err="1" smtClean="0"/>
              <a:t>ser</a:t>
            </a:r>
            <a:r>
              <a:rPr lang="en-US" sz="2400" dirty="0" smtClean="0"/>
              <a:t> </a:t>
            </a:r>
            <a:r>
              <a:rPr lang="en-US" sz="2400" dirty="0" err="1" smtClean="0"/>
              <a:t>classificado</a:t>
            </a:r>
            <a:r>
              <a:rPr lang="en-US" sz="2400" dirty="0" smtClean="0"/>
              <a:t> para </a:t>
            </a:r>
            <a:r>
              <a:rPr lang="en-US" sz="2400" dirty="0" err="1" smtClean="0"/>
              <a:t>todos</a:t>
            </a:r>
            <a:r>
              <a:rPr lang="en-US" sz="2400" dirty="0" smtClean="0"/>
              <a:t> </a:t>
            </a:r>
            <a:r>
              <a:rPr lang="en-US" sz="2400" dirty="0" err="1" smtClean="0"/>
              <a:t>os</a:t>
            </a:r>
            <a:r>
              <a:rPr lang="en-US" sz="2400" dirty="0" smtClean="0"/>
              <a:t> </a:t>
            </a:r>
            <a:r>
              <a:rPr lang="en-US" sz="2400" dirty="0" err="1" smtClean="0"/>
              <a:t>objetos</a:t>
            </a:r>
            <a:r>
              <a:rPr lang="en-US" sz="2400" dirty="0" smtClean="0"/>
              <a:t> de </a:t>
            </a:r>
            <a:r>
              <a:rPr lang="en-US" sz="2400" dirty="0" err="1" smtClean="0"/>
              <a:t>treino</a:t>
            </a:r>
            <a:r>
              <a:rPr lang="en-US" sz="2400" dirty="0" smtClean="0"/>
              <a:t>.</a:t>
            </a: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37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6561" y="93271"/>
            <a:ext cx="168592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218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Aprendizado Supervisionado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38</a:t>
            </a:fld>
            <a:endParaRPr lang="pt-BR"/>
          </a:p>
        </p:txBody>
      </p:sp>
      <p:pic>
        <p:nvPicPr>
          <p:cNvPr id="51" name="Imagem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882" y="70406"/>
            <a:ext cx="1685925" cy="1362075"/>
          </a:xfrm>
          <a:prstGeom prst="rect">
            <a:avLst/>
          </a:prstGeom>
        </p:spPr>
      </p:pic>
      <p:sp>
        <p:nvSpPr>
          <p:cNvPr id="52" name="Espaço Reservado para Conteúdo 2"/>
          <p:cNvSpPr>
            <a:spLocks noGrp="1"/>
          </p:cNvSpPr>
          <p:nvPr>
            <p:ph idx="1"/>
          </p:nvPr>
        </p:nvSpPr>
        <p:spPr>
          <a:xfrm>
            <a:off x="556053" y="1260389"/>
            <a:ext cx="10704129" cy="485284"/>
          </a:xfrm>
        </p:spPr>
        <p:txBody>
          <a:bodyPr/>
          <a:lstStyle/>
          <a:p>
            <a:r>
              <a:rPr lang="pt-BR" b="1" dirty="0" smtClean="0"/>
              <a:t>Regressão: </a:t>
            </a:r>
            <a:r>
              <a:rPr lang="pt-BR" dirty="0" smtClean="0"/>
              <a:t>valores alvo são valores contínuos</a:t>
            </a:r>
          </a:p>
          <a:p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317" y="2563723"/>
            <a:ext cx="4539726" cy="285617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98" r="3150"/>
          <a:stretch/>
        </p:blipFill>
        <p:spPr>
          <a:xfrm>
            <a:off x="197552" y="2563723"/>
            <a:ext cx="6011718" cy="285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16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Aprendizado Não-Supervisionado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39</a:t>
            </a:fld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53" y="3212102"/>
            <a:ext cx="3679210" cy="236218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3577" y="182432"/>
            <a:ext cx="1171575" cy="1323975"/>
          </a:xfrm>
          <a:prstGeom prst="rect">
            <a:avLst/>
          </a:prstGeom>
        </p:spPr>
      </p:pic>
      <p:sp>
        <p:nvSpPr>
          <p:cNvPr id="10" name="Espaço Reservado para Conteúdo 2"/>
          <p:cNvSpPr>
            <a:spLocks noGrp="1"/>
          </p:cNvSpPr>
          <p:nvPr>
            <p:ph idx="1"/>
          </p:nvPr>
        </p:nvSpPr>
        <p:spPr>
          <a:xfrm>
            <a:off x="556053" y="1260389"/>
            <a:ext cx="10704129" cy="582266"/>
          </a:xfrm>
        </p:spPr>
        <p:txBody>
          <a:bodyPr/>
          <a:lstStyle/>
          <a:p>
            <a:r>
              <a:rPr lang="pt-BR" b="1" dirty="0" smtClean="0"/>
              <a:t>Agrupamento: </a:t>
            </a:r>
            <a:r>
              <a:rPr lang="pt-BR" dirty="0" smtClean="0"/>
              <a:t>Encontrar grupos de instancias similares nos dados</a:t>
            </a:r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7818" y="3212102"/>
            <a:ext cx="3308223" cy="217458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8550" y="3294507"/>
            <a:ext cx="2838450" cy="2009775"/>
          </a:xfrm>
          <a:prstGeom prst="rect">
            <a:avLst/>
          </a:prstGeom>
        </p:spPr>
      </p:pic>
      <p:cxnSp>
        <p:nvCxnSpPr>
          <p:cNvPr id="7" name="Conector de Seta Reta 6"/>
          <p:cNvCxnSpPr/>
          <p:nvPr/>
        </p:nvCxnSpPr>
        <p:spPr>
          <a:xfrm flipV="1">
            <a:off x="9982200" y="2881745"/>
            <a:ext cx="256309" cy="4127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10255359" y="2527860"/>
            <a:ext cx="1098441" cy="37351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/>
              <a:t>Idosos</a:t>
            </a:r>
          </a:p>
          <a:p>
            <a:endParaRPr lang="pt-BR" dirty="0"/>
          </a:p>
        </p:txBody>
      </p:sp>
      <p:cxnSp>
        <p:nvCxnSpPr>
          <p:cNvPr id="13" name="Conector de Seta Reta 12"/>
          <p:cNvCxnSpPr/>
          <p:nvPr/>
        </p:nvCxnSpPr>
        <p:spPr>
          <a:xfrm flipV="1">
            <a:off x="10883577" y="3514726"/>
            <a:ext cx="376605" cy="2675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ço Reservado para Conteúdo 2"/>
          <p:cNvSpPr txBox="1">
            <a:spLocks/>
          </p:cNvSpPr>
          <p:nvPr/>
        </p:nvSpPr>
        <p:spPr>
          <a:xfrm>
            <a:off x="10973982" y="3127377"/>
            <a:ext cx="1218018" cy="37351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/>
              <a:t>Adultos</a:t>
            </a:r>
          </a:p>
          <a:p>
            <a:endParaRPr lang="pt-BR" dirty="0"/>
          </a:p>
        </p:txBody>
      </p:sp>
      <p:cxnSp>
        <p:nvCxnSpPr>
          <p:cNvPr id="17" name="Conector de Seta Reta 16"/>
          <p:cNvCxnSpPr/>
          <p:nvPr/>
        </p:nvCxnSpPr>
        <p:spPr>
          <a:xfrm>
            <a:off x="10887709" y="4918364"/>
            <a:ext cx="455603" cy="263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ço Reservado para Conteúdo 2"/>
          <p:cNvSpPr txBox="1">
            <a:spLocks/>
          </p:cNvSpPr>
          <p:nvPr/>
        </p:nvSpPr>
        <p:spPr>
          <a:xfrm>
            <a:off x="10238509" y="5361700"/>
            <a:ext cx="1905000" cy="37351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/>
              <a:t>Adolescentes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045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b="1" dirty="0" smtClean="0"/>
              <a:t>Ciência de dados </a:t>
            </a:r>
            <a:r>
              <a:rPr lang="pt-BR" dirty="0" smtClean="0"/>
              <a:t>é uma área de estudo que combina uma equipe interdisciplinar com um propósito de solução de um problema baseado em dados.</a:t>
            </a:r>
          </a:p>
          <a:p>
            <a:pPr algn="just"/>
            <a:r>
              <a:rPr lang="pt-BR" b="1" dirty="0" smtClean="0"/>
              <a:t>Habilidades do Cientista de Dados:</a:t>
            </a:r>
          </a:p>
          <a:p>
            <a:pPr lvl="1" algn="just"/>
            <a:r>
              <a:rPr lang="pt-BR" dirty="0" smtClean="0"/>
              <a:t>Lógica de Programação</a:t>
            </a:r>
          </a:p>
          <a:p>
            <a:pPr lvl="1" algn="just"/>
            <a:r>
              <a:rPr lang="pt-BR" dirty="0" smtClean="0"/>
              <a:t>Noções de estatística</a:t>
            </a:r>
          </a:p>
          <a:p>
            <a:pPr lvl="1" algn="just"/>
            <a:r>
              <a:rPr lang="pt-BR" dirty="0" smtClean="0"/>
              <a:t>Visualização</a:t>
            </a:r>
          </a:p>
          <a:p>
            <a:pPr lvl="1" algn="just"/>
            <a:r>
              <a:rPr lang="pt-BR" dirty="0" smtClean="0"/>
              <a:t>Entendimento do negócio</a:t>
            </a:r>
          </a:p>
          <a:p>
            <a:pPr lvl="1" algn="just"/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4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173" y="4647767"/>
            <a:ext cx="1645918" cy="1514473"/>
          </a:xfrm>
          <a:prstGeom prst="rect">
            <a:avLst/>
          </a:prstGeom>
        </p:spPr>
      </p:pic>
      <p:sp>
        <p:nvSpPr>
          <p:cNvPr id="6" name="Cruz 5"/>
          <p:cNvSpPr/>
          <p:nvPr/>
        </p:nvSpPr>
        <p:spPr>
          <a:xfrm>
            <a:off x="8552133" y="4954671"/>
            <a:ext cx="507076" cy="535748"/>
          </a:xfrm>
          <a:prstGeom prst="plus">
            <a:avLst>
              <a:gd name="adj" fmla="val 34016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644" y="2613940"/>
            <a:ext cx="1790193" cy="171786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535" y="4511719"/>
            <a:ext cx="1791907" cy="1791907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316" y="3606959"/>
            <a:ext cx="758922" cy="75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81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Conteúdo 2"/>
          <p:cNvSpPr>
            <a:spLocks noGrp="1"/>
          </p:cNvSpPr>
          <p:nvPr>
            <p:ph idx="1"/>
          </p:nvPr>
        </p:nvSpPr>
        <p:spPr>
          <a:xfrm>
            <a:off x="556053" y="1260389"/>
            <a:ext cx="10704129" cy="4879154"/>
          </a:xfrm>
        </p:spPr>
        <p:txBody>
          <a:bodyPr/>
          <a:lstStyle/>
          <a:p>
            <a:r>
              <a:rPr lang="pt-BR" b="1" dirty="0" smtClean="0"/>
              <a:t>Regras de Associação: </a:t>
            </a:r>
            <a:r>
              <a:rPr lang="pt-BR" dirty="0" smtClean="0"/>
              <a:t>Encontrar elementos que ocorrem em comum dentro de um determinado conjunto de dados.</a:t>
            </a:r>
          </a:p>
          <a:p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Aprendizado Não-Supervisionado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40</a:t>
            </a:fld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3577" y="182432"/>
            <a:ext cx="1171575" cy="132397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68" y="3538537"/>
            <a:ext cx="4755686" cy="2601006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796968" y="2720918"/>
            <a:ext cx="4394297" cy="485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/>
              <a:t>Análise de Cesta de Compras</a:t>
            </a:r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521" y="3225859"/>
            <a:ext cx="1514424" cy="1150016"/>
          </a:xfrm>
          <a:prstGeom prst="rect">
            <a:avLst/>
          </a:prstGeom>
        </p:spPr>
      </p:pic>
      <p:sp>
        <p:nvSpPr>
          <p:cNvPr id="11" name="Mais 10"/>
          <p:cNvSpPr/>
          <p:nvPr/>
        </p:nvSpPr>
        <p:spPr>
          <a:xfrm>
            <a:off x="7226899" y="4568621"/>
            <a:ext cx="617667" cy="689087"/>
          </a:xfrm>
          <a:prstGeom prst="mathPlus">
            <a:avLst/>
          </a:prstGeom>
          <a:solidFill>
            <a:srgbClr val="4472C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4776" y="5342815"/>
            <a:ext cx="1201697" cy="126991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5067" y="4109125"/>
            <a:ext cx="1086071" cy="1263534"/>
          </a:xfrm>
          <a:prstGeom prst="rect">
            <a:avLst/>
          </a:prstGeom>
        </p:spPr>
      </p:pic>
      <p:sp>
        <p:nvSpPr>
          <p:cNvPr id="12" name="Igual a 11"/>
          <p:cNvSpPr/>
          <p:nvPr/>
        </p:nvSpPr>
        <p:spPr>
          <a:xfrm>
            <a:off x="8593350" y="4755565"/>
            <a:ext cx="986911" cy="502143"/>
          </a:xfrm>
          <a:prstGeom prst="mathEqual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6889656" y="2499226"/>
            <a:ext cx="4394297" cy="485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 smtClean="0"/>
              <a:t>Fraldas e Cerveja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6816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Avaliação do Modelo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306432" cy="2369502"/>
          </a:xfrm>
        </p:spPr>
        <p:txBody>
          <a:bodyPr/>
          <a:lstStyle/>
          <a:p>
            <a:r>
              <a:rPr lang="pt-BR" dirty="0" smtClean="0"/>
              <a:t>Classificação e regressão</a:t>
            </a:r>
          </a:p>
          <a:p>
            <a:pPr lvl="1"/>
            <a:r>
              <a:rPr lang="pt-BR" dirty="0" smtClean="0"/>
              <a:t>Acurácia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41</a:t>
            </a:fld>
            <a:endParaRPr lang="pt-BR"/>
          </a:p>
        </p:txBody>
      </p:sp>
      <p:pic>
        <p:nvPicPr>
          <p:cNvPr id="5" name="Espaço Reservado para Conteúdo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750" l="26875" r="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52" t="2572" r="24386" b="2143"/>
          <a:stretch/>
        </p:blipFill>
        <p:spPr>
          <a:xfrm>
            <a:off x="10702186" y="193963"/>
            <a:ext cx="1303227" cy="1288473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1496289" y="4350323"/>
            <a:ext cx="1801091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Valor Previsto</a:t>
            </a:r>
            <a:endParaRPr lang="pt-BR" sz="2400" dirty="0"/>
          </a:p>
        </p:txBody>
      </p:sp>
      <p:sp>
        <p:nvSpPr>
          <p:cNvPr id="7" name="Retângulo 6"/>
          <p:cNvSpPr/>
          <p:nvPr/>
        </p:nvSpPr>
        <p:spPr>
          <a:xfrm>
            <a:off x="4892150" y="4328272"/>
            <a:ext cx="1801091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Valor Correto</a:t>
            </a:r>
            <a:endParaRPr lang="pt-BR" sz="24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2290" y="4309222"/>
            <a:ext cx="914400" cy="93345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8849" y="2009053"/>
            <a:ext cx="1571625" cy="1800225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2162" y="2302511"/>
            <a:ext cx="191452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59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Avaliação do Modelo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42</a:t>
            </a:fld>
            <a:endParaRPr lang="pt-BR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556054" y="1594707"/>
            <a:ext cx="11306432" cy="939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Agrupamento</a:t>
            </a:r>
          </a:p>
          <a:p>
            <a:pPr lvl="1"/>
            <a:r>
              <a:rPr lang="pt-BR" dirty="0" smtClean="0"/>
              <a:t>Avaliação dos grupos faz sentido para as campanhas de marketing?</a:t>
            </a:r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556054" y="2741747"/>
            <a:ext cx="11306432" cy="122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Regras de Associação</a:t>
            </a:r>
          </a:p>
          <a:p>
            <a:pPr lvl="1"/>
            <a:r>
              <a:rPr lang="pt-BR" dirty="0" smtClean="0"/>
              <a:t>Investigação para ver se os resultados estão corretos.</a:t>
            </a:r>
          </a:p>
        </p:txBody>
      </p:sp>
      <p:pic>
        <p:nvPicPr>
          <p:cNvPr id="7" name="Espaço Reservado para Conteúdo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750" l="26875" r="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52" t="2572" r="24386" b="2143"/>
          <a:stretch/>
        </p:blipFill>
        <p:spPr>
          <a:xfrm>
            <a:off x="10702186" y="193963"/>
            <a:ext cx="1303227" cy="128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62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Resumo Algoritmos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43</a:t>
            </a:fld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5215812" y="1035695"/>
            <a:ext cx="1651519" cy="578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/>
              <a:t>Machine</a:t>
            </a:r>
            <a:r>
              <a:rPr lang="pt-BR" dirty="0" smtClean="0"/>
              <a:t> Learning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1408928" y="3103056"/>
            <a:ext cx="1651519" cy="578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Classificação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4121024" y="3103056"/>
            <a:ext cx="1651519" cy="578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Regressão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7085051" y="3103056"/>
            <a:ext cx="1651519" cy="578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Agrupamento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2845836" y="2106453"/>
            <a:ext cx="1651519" cy="578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Aprendizado Supervisionado </a:t>
            </a:r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8067870" y="2106453"/>
            <a:ext cx="1990531" cy="578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Aprendizado Não-Supervisionado</a:t>
            </a:r>
            <a:endParaRPr lang="pt-BR" dirty="0"/>
          </a:p>
        </p:txBody>
      </p:sp>
      <p:sp>
        <p:nvSpPr>
          <p:cNvPr id="11" name="Retângulo 10"/>
          <p:cNvSpPr/>
          <p:nvPr/>
        </p:nvSpPr>
        <p:spPr>
          <a:xfrm>
            <a:off x="9702281" y="3108369"/>
            <a:ext cx="1651519" cy="578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Regras de Associação</a:t>
            </a:r>
            <a:endParaRPr lang="pt-BR" dirty="0"/>
          </a:p>
        </p:txBody>
      </p:sp>
      <p:sp>
        <p:nvSpPr>
          <p:cNvPr id="12" name="Retângulo 11"/>
          <p:cNvSpPr/>
          <p:nvPr/>
        </p:nvSpPr>
        <p:spPr>
          <a:xfrm>
            <a:off x="1408928" y="3885074"/>
            <a:ext cx="1651519" cy="578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accent1"/>
                </a:solidFill>
              </a:rPr>
              <a:t>K-NN</a:t>
            </a: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408928" y="4653291"/>
            <a:ext cx="1651519" cy="578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accent1"/>
                </a:solidFill>
              </a:rPr>
              <a:t>Árvores de Decisão</a:t>
            </a: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408928" y="5418401"/>
            <a:ext cx="1651519" cy="578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accent1"/>
                </a:solidFill>
              </a:rPr>
              <a:t>SVM</a:t>
            </a:r>
            <a:endParaRPr lang="pt-BR" dirty="0">
              <a:solidFill>
                <a:schemeClr val="accent1"/>
              </a:solidFill>
            </a:endParaRPr>
          </a:p>
        </p:txBody>
      </p:sp>
      <p:cxnSp>
        <p:nvCxnSpPr>
          <p:cNvPr id="16" name="Conector Angulado 15"/>
          <p:cNvCxnSpPr>
            <a:stCxn id="5" idx="2"/>
            <a:endCxn id="10" idx="0"/>
          </p:cNvCxnSpPr>
          <p:nvPr/>
        </p:nvCxnSpPr>
        <p:spPr>
          <a:xfrm rot="16200000" flipH="1">
            <a:off x="7306224" y="349541"/>
            <a:ext cx="492260" cy="3021564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Angulado 17"/>
          <p:cNvCxnSpPr>
            <a:stCxn id="5" idx="2"/>
            <a:endCxn id="9" idx="0"/>
          </p:cNvCxnSpPr>
          <p:nvPr/>
        </p:nvCxnSpPr>
        <p:spPr>
          <a:xfrm rot="5400000">
            <a:off x="4610454" y="675335"/>
            <a:ext cx="492260" cy="2369976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Angulado 19"/>
          <p:cNvCxnSpPr>
            <a:stCxn id="10" idx="2"/>
            <a:endCxn id="11" idx="0"/>
          </p:cNvCxnSpPr>
          <p:nvPr/>
        </p:nvCxnSpPr>
        <p:spPr>
          <a:xfrm rot="16200000" flipH="1">
            <a:off x="9583879" y="2164207"/>
            <a:ext cx="423418" cy="1464905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Angulado 21"/>
          <p:cNvCxnSpPr>
            <a:stCxn id="10" idx="2"/>
            <a:endCxn id="8" idx="0"/>
          </p:cNvCxnSpPr>
          <p:nvPr/>
        </p:nvCxnSpPr>
        <p:spPr>
          <a:xfrm rot="5400000">
            <a:off x="8277922" y="2317841"/>
            <a:ext cx="418105" cy="1152325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Angulado 23"/>
          <p:cNvCxnSpPr>
            <a:stCxn id="9" idx="2"/>
            <a:endCxn id="7" idx="0"/>
          </p:cNvCxnSpPr>
          <p:nvPr/>
        </p:nvCxnSpPr>
        <p:spPr>
          <a:xfrm rot="16200000" flipH="1">
            <a:off x="4100138" y="2256409"/>
            <a:ext cx="418105" cy="1275188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Angulado 25"/>
          <p:cNvCxnSpPr>
            <a:stCxn id="9" idx="2"/>
            <a:endCxn id="6" idx="0"/>
          </p:cNvCxnSpPr>
          <p:nvPr/>
        </p:nvCxnSpPr>
        <p:spPr>
          <a:xfrm rot="5400000">
            <a:off x="2744090" y="2175549"/>
            <a:ext cx="418105" cy="1436908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26"/>
          <p:cNvSpPr/>
          <p:nvPr/>
        </p:nvSpPr>
        <p:spPr>
          <a:xfrm>
            <a:off x="1408927" y="6203008"/>
            <a:ext cx="1651519" cy="578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solidFill>
                  <a:schemeClr val="accent1"/>
                </a:solidFill>
              </a:rPr>
              <a:t>Naive</a:t>
            </a:r>
            <a:r>
              <a:rPr lang="pt-BR" dirty="0" smtClean="0">
                <a:solidFill>
                  <a:schemeClr val="accent1"/>
                </a:solidFill>
              </a:rPr>
              <a:t> </a:t>
            </a:r>
            <a:r>
              <a:rPr lang="pt-BR" dirty="0" err="1" smtClean="0">
                <a:solidFill>
                  <a:schemeClr val="accent1"/>
                </a:solidFill>
              </a:rPr>
              <a:t>Bayes</a:t>
            </a:r>
            <a:endParaRPr lang="pt-BR" dirty="0">
              <a:solidFill>
                <a:schemeClr val="accent1"/>
              </a:solidFill>
            </a:endParaRPr>
          </a:p>
        </p:txBody>
      </p:sp>
      <p:cxnSp>
        <p:nvCxnSpPr>
          <p:cNvPr id="29" name="Conector reto 28"/>
          <p:cNvCxnSpPr>
            <a:stCxn id="6" idx="2"/>
            <a:endCxn id="12" idx="0"/>
          </p:cNvCxnSpPr>
          <p:nvPr/>
        </p:nvCxnSpPr>
        <p:spPr>
          <a:xfrm>
            <a:off x="2234688" y="3681554"/>
            <a:ext cx="0" cy="2035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>
            <a:stCxn id="12" idx="2"/>
            <a:endCxn id="13" idx="0"/>
          </p:cNvCxnSpPr>
          <p:nvPr/>
        </p:nvCxnSpPr>
        <p:spPr>
          <a:xfrm>
            <a:off x="2234688" y="4463572"/>
            <a:ext cx="0" cy="18971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/>
          <p:cNvCxnSpPr>
            <a:stCxn id="13" idx="2"/>
            <a:endCxn id="14" idx="0"/>
          </p:cNvCxnSpPr>
          <p:nvPr/>
        </p:nvCxnSpPr>
        <p:spPr>
          <a:xfrm>
            <a:off x="2234688" y="5231789"/>
            <a:ext cx="0" cy="18661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>
            <a:stCxn id="14" idx="2"/>
            <a:endCxn id="27" idx="0"/>
          </p:cNvCxnSpPr>
          <p:nvPr/>
        </p:nvCxnSpPr>
        <p:spPr>
          <a:xfrm flipH="1">
            <a:off x="2234687" y="5996899"/>
            <a:ext cx="1" cy="2061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tângulo 35"/>
          <p:cNvSpPr/>
          <p:nvPr/>
        </p:nvSpPr>
        <p:spPr>
          <a:xfrm>
            <a:off x="4121024" y="3885074"/>
            <a:ext cx="1651519" cy="578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accent1"/>
                </a:solidFill>
              </a:rPr>
              <a:t>Regressão Linear</a:t>
            </a: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4121024" y="4667092"/>
            <a:ext cx="1651519" cy="578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accent1"/>
                </a:solidFill>
              </a:rPr>
              <a:t>Árvores de Regressão</a:t>
            </a: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4121024" y="5418401"/>
            <a:ext cx="1651519" cy="578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accent1"/>
                </a:solidFill>
              </a:rPr>
              <a:t>Redes Neurais</a:t>
            </a: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4121024" y="6203008"/>
            <a:ext cx="1651519" cy="578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accent1"/>
                </a:solidFill>
              </a:rPr>
              <a:t>SVR</a:t>
            </a:r>
            <a:endParaRPr lang="pt-BR" dirty="0">
              <a:solidFill>
                <a:schemeClr val="accent1"/>
              </a:solidFill>
            </a:endParaRPr>
          </a:p>
        </p:txBody>
      </p:sp>
      <p:cxnSp>
        <p:nvCxnSpPr>
          <p:cNvPr id="41" name="Conector reto 40"/>
          <p:cNvCxnSpPr>
            <a:stCxn id="7" idx="2"/>
            <a:endCxn id="36" idx="0"/>
          </p:cNvCxnSpPr>
          <p:nvPr/>
        </p:nvCxnSpPr>
        <p:spPr>
          <a:xfrm>
            <a:off x="4946784" y="3681554"/>
            <a:ext cx="0" cy="2035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/>
          <p:cNvCxnSpPr>
            <a:stCxn id="36" idx="2"/>
            <a:endCxn id="37" idx="0"/>
          </p:cNvCxnSpPr>
          <p:nvPr/>
        </p:nvCxnSpPr>
        <p:spPr>
          <a:xfrm>
            <a:off x="4946784" y="4463572"/>
            <a:ext cx="0" cy="2035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/>
          <p:cNvCxnSpPr>
            <a:stCxn id="37" idx="2"/>
            <a:endCxn id="38" idx="0"/>
          </p:cNvCxnSpPr>
          <p:nvPr/>
        </p:nvCxnSpPr>
        <p:spPr>
          <a:xfrm>
            <a:off x="4946784" y="5245590"/>
            <a:ext cx="0" cy="17281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/>
          <p:cNvCxnSpPr>
            <a:stCxn id="38" idx="2"/>
            <a:endCxn id="39" idx="0"/>
          </p:cNvCxnSpPr>
          <p:nvPr/>
        </p:nvCxnSpPr>
        <p:spPr>
          <a:xfrm>
            <a:off x="4946784" y="5996899"/>
            <a:ext cx="0" cy="2061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ângulo 39"/>
          <p:cNvSpPr/>
          <p:nvPr/>
        </p:nvSpPr>
        <p:spPr>
          <a:xfrm>
            <a:off x="7085051" y="3897925"/>
            <a:ext cx="1651519" cy="578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accent1"/>
                </a:solidFill>
              </a:rPr>
              <a:t>K-</a:t>
            </a:r>
            <a:r>
              <a:rPr lang="pt-BR" dirty="0" err="1" smtClean="0">
                <a:solidFill>
                  <a:schemeClr val="accent1"/>
                </a:solidFill>
              </a:rPr>
              <a:t>Means</a:t>
            </a: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7085051" y="4665256"/>
            <a:ext cx="1651519" cy="578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accent1"/>
                </a:solidFill>
              </a:rPr>
              <a:t>Agrupamento Hierárquico</a:t>
            </a: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9702280" y="3885074"/>
            <a:ext cx="1651519" cy="578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solidFill>
                  <a:schemeClr val="accent1"/>
                </a:solidFill>
              </a:rPr>
              <a:t>Apriori</a:t>
            </a:r>
            <a:endParaRPr lang="pt-BR" dirty="0">
              <a:solidFill>
                <a:schemeClr val="accent1"/>
              </a:solidFill>
            </a:endParaRPr>
          </a:p>
        </p:txBody>
      </p:sp>
      <p:cxnSp>
        <p:nvCxnSpPr>
          <p:cNvPr id="46" name="Conector reto 45"/>
          <p:cNvCxnSpPr/>
          <p:nvPr/>
        </p:nvCxnSpPr>
        <p:spPr>
          <a:xfrm>
            <a:off x="7910810" y="3694405"/>
            <a:ext cx="0" cy="2035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/>
          <p:cNvCxnSpPr/>
          <p:nvPr/>
        </p:nvCxnSpPr>
        <p:spPr>
          <a:xfrm>
            <a:off x="7910810" y="4478450"/>
            <a:ext cx="0" cy="2035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/>
          <p:cNvCxnSpPr/>
          <p:nvPr/>
        </p:nvCxnSpPr>
        <p:spPr>
          <a:xfrm>
            <a:off x="10569604" y="3688759"/>
            <a:ext cx="0" cy="2035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19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44</a:t>
            </a:fld>
            <a:endParaRPr lang="pt-BR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196333" y="-15722"/>
            <a:ext cx="11306432" cy="987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Processo de Descoberta de Conhecimento</a:t>
            </a:r>
            <a:endParaRPr lang="pt-BR" dirty="0"/>
          </a:p>
        </p:txBody>
      </p:sp>
      <p:cxnSp>
        <p:nvCxnSpPr>
          <p:cNvPr id="2057" name="Conector de Seta Reta 2056"/>
          <p:cNvCxnSpPr/>
          <p:nvPr/>
        </p:nvCxnSpPr>
        <p:spPr>
          <a:xfrm flipV="1">
            <a:off x="1459506" y="559043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5" name="Agrupar 2074"/>
          <p:cNvGrpSpPr/>
          <p:nvPr/>
        </p:nvGrpSpPr>
        <p:grpSpPr>
          <a:xfrm>
            <a:off x="624237" y="5917217"/>
            <a:ext cx="835269" cy="927639"/>
            <a:chOff x="756134" y="5802921"/>
            <a:chExt cx="835269" cy="927639"/>
          </a:xfrm>
        </p:grpSpPr>
        <p:sp>
          <p:nvSpPr>
            <p:cNvPr id="6" name="Fluxograma: Disco Magnético 5"/>
            <p:cNvSpPr/>
            <p:nvPr/>
          </p:nvSpPr>
          <p:spPr>
            <a:xfrm>
              <a:off x="831542" y="5802921"/>
              <a:ext cx="575223" cy="589085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59" name="CaixaDeTexto 2058"/>
            <p:cNvSpPr txBox="1"/>
            <p:nvPr/>
          </p:nvSpPr>
          <p:spPr>
            <a:xfrm>
              <a:off x="756134" y="6392006"/>
              <a:ext cx="8352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 smtClean="0"/>
                <a:t>Dados</a:t>
              </a:r>
              <a:endParaRPr lang="pt-BR" sz="1600" dirty="0"/>
            </a:p>
          </p:txBody>
        </p:sp>
      </p:grpSp>
      <p:grpSp>
        <p:nvGrpSpPr>
          <p:cNvPr id="2076" name="Agrupar 2075"/>
          <p:cNvGrpSpPr/>
          <p:nvPr/>
        </p:nvGrpSpPr>
        <p:grpSpPr>
          <a:xfrm>
            <a:off x="2184476" y="4851870"/>
            <a:ext cx="1324708" cy="1108603"/>
            <a:chOff x="2316373" y="4737574"/>
            <a:chExt cx="1324708" cy="1108603"/>
          </a:xfrm>
        </p:grpSpPr>
        <p:sp>
          <p:nvSpPr>
            <p:cNvPr id="9" name="Fluxograma: Disco Magnético 8"/>
            <p:cNvSpPr/>
            <p:nvPr/>
          </p:nvSpPr>
          <p:spPr>
            <a:xfrm>
              <a:off x="2365830" y="4770556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Fluxograma: Disco Magnético 9"/>
            <p:cNvSpPr/>
            <p:nvPr/>
          </p:nvSpPr>
          <p:spPr>
            <a:xfrm>
              <a:off x="2806880" y="4737574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Fluxograma: Disco Magnético 10"/>
            <p:cNvSpPr/>
            <p:nvPr/>
          </p:nvSpPr>
          <p:spPr>
            <a:xfrm>
              <a:off x="2592142" y="5074626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2316373" y="5507623"/>
              <a:ext cx="13247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 smtClean="0"/>
                <a:t>Dados-alvo</a:t>
              </a:r>
              <a:endParaRPr lang="pt-BR" sz="1600" dirty="0"/>
            </a:p>
          </p:txBody>
        </p:sp>
      </p:grpSp>
      <p:grpSp>
        <p:nvGrpSpPr>
          <p:cNvPr id="56" name="Agrupar 55"/>
          <p:cNvGrpSpPr/>
          <p:nvPr/>
        </p:nvGrpSpPr>
        <p:grpSpPr>
          <a:xfrm>
            <a:off x="3674699" y="4079624"/>
            <a:ext cx="1558099" cy="1232413"/>
            <a:chOff x="4615477" y="4079624"/>
            <a:chExt cx="1558099" cy="1232413"/>
          </a:xfrm>
        </p:grpSpPr>
        <p:sp>
          <p:nvSpPr>
            <p:cNvPr id="8" name="Fluxograma: Armazenamento Interno 7"/>
            <p:cNvSpPr/>
            <p:nvPr/>
          </p:nvSpPr>
          <p:spPr>
            <a:xfrm>
              <a:off x="4967636" y="4079624"/>
              <a:ext cx="773723" cy="641838"/>
            </a:xfrm>
            <a:prstGeom prst="flowChartInternalStora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CaixaDeTexto 44"/>
            <p:cNvSpPr txBox="1"/>
            <p:nvPr/>
          </p:nvSpPr>
          <p:spPr>
            <a:xfrm>
              <a:off x="4615477" y="4727262"/>
              <a:ext cx="1558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Dados </a:t>
              </a:r>
            </a:p>
            <a:p>
              <a:pPr algn="ctr"/>
              <a:r>
                <a:rPr lang="pt-BR" sz="1600" dirty="0" err="1" smtClean="0"/>
                <a:t>pré</a:t>
              </a:r>
              <a:r>
                <a:rPr lang="pt-BR" sz="1600" dirty="0" smtClean="0"/>
                <a:t>-processados</a:t>
              </a:r>
              <a:endParaRPr lang="pt-BR" sz="1600" dirty="0"/>
            </a:p>
          </p:txBody>
        </p:sp>
      </p:grpSp>
      <p:grpSp>
        <p:nvGrpSpPr>
          <p:cNvPr id="2078" name="Agrupar 2077"/>
          <p:cNvGrpSpPr/>
          <p:nvPr/>
        </p:nvGrpSpPr>
        <p:grpSpPr>
          <a:xfrm>
            <a:off x="5470461" y="2974499"/>
            <a:ext cx="1558099" cy="1230137"/>
            <a:chOff x="5602358" y="2860203"/>
            <a:chExt cx="1558099" cy="1230137"/>
          </a:xfrm>
        </p:grpSpPr>
        <p:sp>
          <p:nvSpPr>
            <p:cNvPr id="12" name="Fluxograma: Vários Documentos 11"/>
            <p:cNvSpPr/>
            <p:nvPr/>
          </p:nvSpPr>
          <p:spPr>
            <a:xfrm>
              <a:off x="5873257" y="2860203"/>
              <a:ext cx="905608" cy="674303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CaixaDeTexto 45"/>
            <p:cNvSpPr txBox="1"/>
            <p:nvPr/>
          </p:nvSpPr>
          <p:spPr>
            <a:xfrm>
              <a:off x="5602358" y="3505565"/>
              <a:ext cx="1558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Dados </a:t>
              </a:r>
            </a:p>
            <a:p>
              <a:pPr algn="ctr"/>
              <a:r>
                <a:rPr lang="pt-BR" sz="1600" dirty="0" smtClean="0"/>
                <a:t>transformados</a:t>
              </a:r>
              <a:endParaRPr lang="pt-BR" sz="1600" dirty="0"/>
            </a:p>
          </p:txBody>
        </p:sp>
      </p:grpSp>
      <p:grpSp>
        <p:nvGrpSpPr>
          <p:cNvPr id="32" name="Agrupar 31"/>
          <p:cNvGrpSpPr/>
          <p:nvPr/>
        </p:nvGrpSpPr>
        <p:grpSpPr>
          <a:xfrm>
            <a:off x="9786890" y="683857"/>
            <a:ext cx="1558099" cy="1229139"/>
            <a:chOff x="9918787" y="569561"/>
            <a:chExt cx="1558099" cy="1229139"/>
          </a:xfrm>
        </p:grpSpPr>
        <p:pic>
          <p:nvPicPr>
            <p:cNvPr id="22" name="Imagem 21"/>
            <p:cNvPicPr>
              <a:picLocks noChangeAspect="1"/>
            </p:cNvPicPr>
            <p:nvPr/>
          </p:nvPicPr>
          <p:blipFill rotWithShape="1">
            <a:blip r:embed="rId3"/>
            <a:srcRect t="5110"/>
            <a:stretch/>
          </p:blipFill>
          <p:spPr>
            <a:xfrm>
              <a:off x="10121575" y="569561"/>
              <a:ext cx="1152525" cy="930945"/>
            </a:xfrm>
            <a:prstGeom prst="rect">
              <a:avLst/>
            </a:prstGeom>
          </p:spPr>
        </p:pic>
        <p:sp>
          <p:nvSpPr>
            <p:cNvPr id="48" name="CaixaDeTexto 47"/>
            <p:cNvSpPr txBox="1"/>
            <p:nvPr/>
          </p:nvSpPr>
          <p:spPr>
            <a:xfrm>
              <a:off x="9918787" y="1460146"/>
              <a:ext cx="1558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Conhecimento</a:t>
              </a:r>
              <a:endParaRPr lang="pt-BR" sz="1600" dirty="0"/>
            </a:p>
          </p:txBody>
        </p:sp>
      </p:grpSp>
      <p:cxnSp>
        <p:nvCxnSpPr>
          <p:cNvPr id="49" name="Conector de Seta Reta 48"/>
          <p:cNvCxnSpPr/>
          <p:nvPr/>
        </p:nvCxnSpPr>
        <p:spPr>
          <a:xfrm flipV="1">
            <a:off x="3285770" y="4558072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/>
          <p:cNvCxnSpPr/>
          <p:nvPr/>
        </p:nvCxnSpPr>
        <p:spPr>
          <a:xfrm flipV="1">
            <a:off x="4963934" y="3662721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/>
          <p:cNvCxnSpPr/>
          <p:nvPr/>
        </p:nvCxnSpPr>
        <p:spPr>
          <a:xfrm flipV="1">
            <a:off x="7073571" y="251436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/>
          <p:cNvCxnSpPr/>
          <p:nvPr/>
        </p:nvCxnSpPr>
        <p:spPr>
          <a:xfrm flipV="1">
            <a:off x="9221809" y="150227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9" name="Agrupar 2078"/>
          <p:cNvGrpSpPr/>
          <p:nvPr/>
        </p:nvGrpSpPr>
        <p:grpSpPr>
          <a:xfrm>
            <a:off x="7663710" y="1595952"/>
            <a:ext cx="1558099" cy="1256970"/>
            <a:chOff x="7795607" y="1481656"/>
            <a:chExt cx="1558099" cy="1256970"/>
          </a:xfrm>
        </p:grpSpPr>
        <p:sp>
          <p:nvSpPr>
            <p:cNvPr id="47" name="CaixaDeTexto 46"/>
            <p:cNvSpPr txBox="1"/>
            <p:nvPr/>
          </p:nvSpPr>
          <p:spPr>
            <a:xfrm>
              <a:off x="7795607" y="2400072"/>
              <a:ext cx="1558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Modelos</a:t>
              </a:r>
              <a:endParaRPr lang="pt-BR" sz="1600" dirty="0"/>
            </a:p>
          </p:txBody>
        </p:sp>
        <p:grpSp>
          <p:nvGrpSpPr>
            <p:cNvPr id="2073" name="Agrupar 2072"/>
            <p:cNvGrpSpPr/>
            <p:nvPr/>
          </p:nvGrpSpPr>
          <p:grpSpPr>
            <a:xfrm>
              <a:off x="8024518" y="1481656"/>
              <a:ext cx="1100523" cy="872067"/>
              <a:chOff x="7959945" y="1317622"/>
              <a:chExt cx="1100523" cy="872067"/>
            </a:xfrm>
          </p:grpSpPr>
          <p:sp>
            <p:nvSpPr>
              <p:cNvPr id="13" name="Fluxograma: Conector 12"/>
              <p:cNvSpPr/>
              <p:nvPr/>
            </p:nvSpPr>
            <p:spPr>
              <a:xfrm>
                <a:off x="7959945" y="1855581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Fluxograma: Conector 14"/>
              <p:cNvSpPr/>
              <p:nvPr/>
            </p:nvSpPr>
            <p:spPr>
              <a:xfrm>
                <a:off x="8699983" y="1855581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Fluxograma: Conector 15"/>
              <p:cNvSpPr/>
              <p:nvPr/>
            </p:nvSpPr>
            <p:spPr>
              <a:xfrm>
                <a:off x="8289669" y="1317622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067" name="Conector de Seta Reta 2066"/>
              <p:cNvCxnSpPr>
                <a:stCxn id="16" idx="3"/>
                <a:endCxn id="13" idx="0"/>
              </p:cNvCxnSpPr>
              <p:nvPr/>
            </p:nvCxnSpPr>
            <p:spPr>
              <a:xfrm flipH="1">
                <a:off x="8140188" y="1602801"/>
                <a:ext cx="202273" cy="25278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9" name="Conector de Seta Reta 2068"/>
              <p:cNvCxnSpPr>
                <a:stCxn id="16" idx="5"/>
                <a:endCxn id="15" idx="0"/>
              </p:cNvCxnSpPr>
              <p:nvPr/>
            </p:nvCxnSpPr>
            <p:spPr>
              <a:xfrm>
                <a:off x="8597362" y="1602801"/>
                <a:ext cx="282864" cy="25278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74" name="Texto Explicativo Retangular com Cantos Arredondados 2073"/>
          <p:cNvSpPr/>
          <p:nvPr/>
        </p:nvSpPr>
        <p:spPr>
          <a:xfrm>
            <a:off x="682688" y="4921030"/>
            <a:ext cx="1064253" cy="352523"/>
          </a:xfrm>
          <a:prstGeom prst="wedgeRoundRectCallout">
            <a:avLst>
              <a:gd name="adj1" fmla="val 32693"/>
              <a:gd name="adj2" fmla="val 12292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Coleta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7" name="Texto Explicativo Retangular com Cantos Arredondados 76"/>
          <p:cNvSpPr/>
          <p:nvPr/>
        </p:nvSpPr>
        <p:spPr>
          <a:xfrm>
            <a:off x="1635367" y="3735986"/>
            <a:ext cx="1889131" cy="352523"/>
          </a:xfrm>
          <a:prstGeom prst="wedgeRoundRectCallout">
            <a:avLst>
              <a:gd name="adj1" fmla="val 35998"/>
              <a:gd name="adj2" fmla="val 14537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Pré-Processamento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8" name="Texto Explicativo Retangular com Cantos Arredondados 77"/>
          <p:cNvSpPr/>
          <p:nvPr/>
        </p:nvSpPr>
        <p:spPr>
          <a:xfrm>
            <a:off x="3509184" y="2861290"/>
            <a:ext cx="1889131" cy="352523"/>
          </a:xfrm>
          <a:prstGeom prst="wedgeRoundRectCallout">
            <a:avLst>
              <a:gd name="adj1" fmla="val 35068"/>
              <a:gd name="adj2" fmla="val 125424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Transformação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9" name="Texto Explicativo Retangular com Cantos Arredondados 78"/>
          <p:cNvSpPr/>
          <p:nvPr/>
        </p:nvSpPr>
        <p:spPr>
          <a:xfrm>
            <a:off x="7740101" y="775111"/>
            <a:ext cx="1862738" cy="486493"/>
          </a:xfrm>
          <a:prstGeom prst="wedgeRoundRectCallout">
            <a:avLst>
              <a:gd name="adj1" fmla="val 32130"/>
              <a:gd name="adj2" fmla="val 108689"/>
              <a:gd name="adj3" fmla="val 16667"/>
            </a:avLst>
          </a:prstGeom>
          <a:solidFill>
            <a:schemeClr val="accent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Interpretação</a:t>
            </a: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Validação</a:t>
            </a:r>
          </a:p>
        </p:txBody>
      </p:sp>
      <p:sp>
        <p:nvSpPr>
          <p:cNvPr id="80" name="Texto Explicativo Retangular com Cantos Arredondados 79"/>
          <p:cNvSpPr/>
          <p:nvPr/>
        </p:nvSpPr>
        <p:spPr>
          <a:xfrm>
            <a:off x="5571147" y="1647418"/>
            <a:ext cx="1862738" cy="486493"/>
          </a:xfrm>
          <a:prstGeom prst="wedgeRoundRectCallout">
            <a:avLst>
              <a:gd name="adj1" fmla="val 33546"/>
              <a:gd name="adj2" fmla="val 10868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Mineração de Dados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2" name="Agrupar 61"/>
          <p:cNvGrpSpPr/>
          <p:nvPr/>
        </p:nvGrpSpPr>
        <p:grpSpPr>
          <a:xfrm>
            <a:off x="1793635" y="1829058"/>
            <a:ext cx="7733114" cy="4723279"/>
            <a:chOff x="1907936" y="1829058"/>
            <a:chExt cx="7733114" cy="4723279"/>
          </a:xfrm>
        </p:grpSpPr>
        <p:cxnSp>
          <p:nvCxnSpPr>
            <p:cNvPr id="34" name="Conector Angulado 33"/>
            <p:cNvCxnSpPr/>
            <p:nvPr/>
          </p:nvCxnSpPr>
          <p:spPr>
            <a:xfrm rot="10800000" flipV="1">
              <a:off x="1907936" y="1829058"/>
              <a:ext cx="7733114" cy="4709854"/>
            </a:xfrm>
            <a:prstGeom prst="bentConnector3">
              <a:avLst>
                <a:gd name="adj1" fmla="val -140"/>
              </a:avLst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/>
            <p:cNvCxnSpPr/>
            <p:nvPr/>
          </p:nvCxnSpPr>
          <p:spPr>
            <a:xfrm flipH="1" flipV="1">
              <a:off x="1907936" y="5960473"/>
              <a:ext cx="10726" cy="591864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/>
            <p:cNvCxnSpPr/>
            <p:nvPr/>
          </p:nvCxnSpPr>
          <p:spPr>
            <a:xfrm flipV="1">
              <a:off x="3565481" y="5019650"/>
              <a:ext cx="30082" cy="150716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de Seta Reta 97"/>
            <p:cNvCxnSpPr/>
            <p:nvPr/>
          </p:nvCxnSpPr>
          <p:spPr>
            <a:xfrm flipV="1">
              <a:off x="5529111" y="4088509"/>
              <a:ext cx="39819" cy="245882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de Seta Reta 100"/>
            <p:cNvCxnSpPr/>
            <p:nvPr/>
          </p:nvCxnSpPr>
          <p:spPr>
            <a:xfrm flipH="1" flipV="1">
              <a:off x="7723073" y="2974499"/>
              <a:ext cx="5828" cy="3563947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49217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apresentar?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306432" cy="1787611"/>
          </a:xfrm>
        </p:spPr>
        <p:txBody>
          <a:bodyPr/>
          <a:lstStyle/>
          <a:p>
            <a:r>
              <a:rPr lang="pt-BR" dirty="0" smtClean="0"/>
              <a:t>Quais são os principais resultados?</a:t>
            </a:r>
          </a:p>
          <a:p>
            <a:r>
              <a:rPr lang="pt-BR" dirty="0" smtClean="0"/>
              <a:t>Quais valores estes resultados fornecem?</a:t>
            </a:r>
          </a:p>
          <a:p>
            <a:r>
              <a:rPr lang="pt-BR" dirty="0" smtClean="0"/>
              <a:t>Como os resultados contribuem para a aplicação?</a:t>
            </a:r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45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7398" y="93271"/>
            <a:ext cx="2184420" cy="152771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158" y="3262457"/>
            <a:ext cx="437197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7398" y="93271"/>
            <a:ext cx="2184420" cy="152771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apresentar?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9321344" cy="1122593"/>
          </a:xfrm>
        </p:spPr>
        <p:txBody>
          <a:bodyPr/>
          <a:lstStyle/>
          <a:p>
            <a:r>
              <a:rPr lang="pt-BR" dirty="0" smtClean="0"/>
              <a:t>Podem ser utilizadas as mesmas técnicas utilizadas para explorar os dados.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46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t="2895" b="2837"/>
          <a:stretch/>
        </p:blipFill>
        <p:spPr>
          <a:xfrm>
            <a:off x="2955233" y="2703656"/>
            <a:ext cx="3124200" cy="214745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/>
          <a:srcRect t="2640"/>
          <a:stretch/>
        </p:blipFill>
        <p:spPr>
          <a:xfrm>
            <a:off x="364001" y="4234584"/>
            <a:ext cx="2591232" cy="212176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119" y="2161310"/>
            <a:ext cx="1914525" cy="17526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3794" y="2269330"/>
            <a:ext cx="2390715" cy="86865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5161" y="3512416"/>
            <a:ext cx="1457325" cy="85725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7748" y="4649557"/>
            <a:ext cx="2886075" cy="809625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3715" y="3385676"/>
            <a:ext cx="2260080" cy="84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0598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Python para Data Science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47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739" y="2654021"/>
            <a:ext cx="3256921" cy="67852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922" y="622684"/>
            <a:ext cx="1153450" cy="115345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9" t="32815" r="13491" b="35544"/>
          <a:stretch/>
        </p:blipFill>
        <p:spPr>
          <a:xfrm>
            <a:off x="568640" y="2051123"/>
            <a:ext cx="2493818" cy="803564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454" y="356695"/>
            <a:ext cx="1565564" cy="842714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6447" y="2854687"/>
            <a:ext cx="3038042" cy="562837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0339" y="684343"/>
            <a:ext cx="1718622" cy="723136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777" y="1702299"/>
            <a:ext cx="2296480" cy="679758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03" y="356695"/>
            <a:ext cx="1750450" cy="87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6763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NumPy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8"/>
            <a:ext cx="11306432" cy="5095961"/>
          </a:xfrm>
        </p:spPr>
        <p:txBody>
          <a:bodyPr/>
          <a:lstStyle/>
          <a:p>
            <a:r>
              <a:rPr lang="pt-BR" dirty="0" smtClean="0"/>
              <a:t>Pacote para computação científica</a:t>
            </a:r>
          </a:p>
          <a:p>
            <a:r>
              <a:rPr lang="pt-BR" dirty="0" err="1" smtClean="0"/>
              <a:t>Arrays</a:t>
            </a:r>
            <a:r>
              <a:rPr lang="pt-BR" dirty="0" smtClean="0"/>
              <a:t> multidimensionais</a:t>
            </a:r>
          </a:p>
          <a:p>
            <a:r>
              <a:rPr lang="pt-BR" dirty="0" smtClean="0"/>
              <a:t>Operações para trabalhar com matrizes</a:t>
            </a:r>
          </a:p>
          <a:p>
            <a:pPr lvl="1"/>
            <a:r>
              <a:rPr lang="pt-BR" dirty="0" smtClean="0"/>
              <a:t>Adicionar</a:t>
            </a:r>
          </a:p>
          <a:p>
            <a:pPr lvl="1"/>
            <a:r>
              <a:rPr lang="pt-BR" dirty="0" smtClean="0"/>
              <a:t>Multiplicar</a:t>
            </a:r>
          </a:p>
          <a:p>
            <a:pPr lvl="1"/>
            <a:r>
              <a:rPr lang="pt-BR" dirty="0" smtClean="0"/>
              <a:t>Transpor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48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9" t="32815" r="13491" b="35544"/>
          <a:stretch/>
        </p:blipFill>
        <p:spPr>
          <a:xfrm>
            <a:off x="9368668" y="55042"/>
            <a:ext cx="2493818" cy="80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871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Pandas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Baseado em </a:t>
            </a:r>
            <a:r>
              <a:rPr lang="pt-BR" dirty="0" err="1" smtClean="0"/>
              <a:t>NumPy</a:t>
            </a:r>
            <a:endParaRPr lang="pt-BR" dirty="0" smtClean="0"/>
          </a:p>
          <a:p>
            <a:r>
              <a:rPr lang="pt-BR" dirty="0" smtClean="0"/>
              <a:t>Biblioteca para manipulação de dados: importação, limpeza, análise.</a:t>
            </a:r>
          </a:p>
          <a:p>
            <a:pPr lvl="1"/>
            <a:r>
              <a:rPr lang="pt-BR" dirty="0" smtClean="0"/>
              <a:t>Análise de dados ausentes</a:t>
            </a:r>
          </a:p>
          <a:p>
            <a:pPr lvl="1"/>
            <a:r>
              <a:rPr lang="pt-BR" dirty="0" err="1" smtClean="0"/>
              <a:t>Pivotamento</a:t>
            </a:r>
            <a:r>
              <a:rPr lang="pt-BR" dirty="0" smtClean="0"/>
              <a:t> de dados</a:t>
            </a:r>
          </a:p>
          <a:p>
            <a:pPr lvl="1"/>
            <a:r>
              <a:rPr lang="pt-BR" dirty="0" smtClean="0"/>
              <a:t>Agrupamento e ordenação</a:t>
            </a:r>
          </a:p>
          <a:p>
            <a:r>
              <a:rPr lang="pt-BR" dirty="0" smtClean="0"/>
              <a:t>Visualização</a:t>
            </a:r>
          </a:p>
          <a:p>
            <a:r>
              <a:rPr lang="pt-BR" dirty="0" smtClean="0"/>
              <a:t>Estatística descritiva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49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27" y="152908"/>
            <a:ext cx="3588659" cy="74763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424" y="4956718"/>
            <a:ext cx="2589500" cy="168618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5942" y="3608446"/>
            <a:ext cx="2190750" cy="120967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3346" y="3608446"/>
            <a:ext cx="281940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369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formular um problema?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5</a:t>
            </a:fld>
            <a:endParaRPr lang="pt-BR"/>
          </a:p>
        </p:txBody>
      </p:sp>
      <p:sp>
        <p:nvSpPr>
          <p:cNvPr id="29" name="Retângulo Arredondado 28"/>
          <p:cNvSpPr/>
          <p:nvPr/>
        </p:nvSpPr>
        <p:spPr>
          <a:xfrm>
            <a:off x="5141376" y="1762956"/>
            <a:ext cx="1740310" cy="60714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Número de vendas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Retângulo Arredondado 29"/>
          <p:cNvSpPr/>
          <p:nvPr/>
        </p:nvSpPr>
        <p:spPr>
          <a:xfrm>
            <a:off x="5141376" y="3231923"/>
            <a:ext cx="1740310" cy="60714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Dados do </a:t>
            </a:r>
            <a:r>
              <a:rPr lang="pt-B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Call</a:t>
            </a: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Center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Retângulo Arredondado 30"/>
          <p:cNvSpPr/>
          <p:nvPr/>
        </p:nvSpPr>
        <p:spPr>
          <a:xfrm>
            <a:off x="5141376" y="4712497"/>
            <a:ext cx="1740310" cy="60714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Avaliação do Produto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Mais 31"/>
          <p:cNvSpPr/>
          <p:nvPr/>
        </p:nvSpPr>
        <p:spPr>
          <a:xfrm>
            <a:off x="5740918" y="2462276"/>
            <a:ext cx="589935" cy="594305"/>
          </a:xfrm>
          <a:prstGeom prst="mathPlus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Seta para Baixo 32"/>
          <p:cNvSpPr/>
          <p:nvPr/>
        </p:nvSpPr>
        <p:spPr>
          <a:xfrm>
            <a:off x="5797678" y="4014409"/>
            <a:ext cx="427703" cy="574637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Arredondado 33"/>
          <p:cNvSpPr/>
          <p:nvPr/>
        </p:nvSpPr>
        <p:spPr>
          <a:xfrm>
            <a:off x="8344460" y="1762957"/>
            <a:ext cx="1740310" cy="60714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Dados de Consumidores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Retângulo Arredondado 34"/>
          <p:cNvSpPr/>
          <p:nvPr/>
        </p:nvSpPr>
        <p:spPr>
          <a:xfrm>
            <a:off x="8344460" y="3283814"/>
            <a:ext cx="1740310" cy="60714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Dados de Marketing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Mais 36"/>
          <p:cNvSpPr/>
          <p:nvPr/>
        </p:nvSpPr>
        <p:spPr>
          <a:xfrm>
            <a:off x="8951601" y="2483717"/>
            <a:ext cx="589935" cy="594305"/>
          </a:xfrm>
          <a:prstGeom prst="mathPlus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8" name="Seta para Baixo 37"/>
          <p:cNvSpPr/>
          <p:nvPr/>
        </p:nvSpPr>
        <p:spPr>
          <a:xfrm>
            <a:off x="9032716" y="4014409"/>
            <a:ext cx="427703" cy="574637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Arredondado 38"/>
          <p:cNvSpPr/>
          <p:nvPr/>
        </p:nvSpPr>
        <p:spPr>
          <a:xfrm>
            <a:off x="8376412" y="4712496"/>
            <a:ext cx="1740310" cy="60714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Marketing Direcionado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886132" y="1670646"/>
            <a:ext cx="2389239" cy="699453"/>
          </a:xfrm>
          <a:prstGeom prst="rect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chemeClr val="bg1"/>
                </a:solidFill>
              </a:rPr>
              <a:t>Definir o problema</a:t>
            </a:r>
            <a:endParaRPr lang="pt-BR" sz="2400" b="1" dirty="0">
              <a:solidFill>
                <a:schemeClr val="bg1"/>
              </a:solidFill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886131" y="3191504"/>
            <a:ext cx="2389239" cy="699453"/>
          </a:xfrm>
          <a:prstGeom prst="rect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chemeClr val="bg1"/>
                </a:solidFill>
              </a:rPr>
              <a:t>Analisar a situação</a:t>
            </a:r>
            <a:endParaRPr lang="pt-BR" sz="2400" b="1" dirty="0">
              <a:solidFill>
                <a:schemeClr val="bg1"/>
              </a:solidFill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886131" y="4666340"/>
            <a:ext cx="2389239" cy="699453"/>
          </a:xfrm>
          <a:prstGeom prst="rect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chemeClr val="bg1"/>
                </a:solidFill>
              </a:rPr>
              <a:t>Formular a questão</a:t>
            </a:r>
            <a:endParaRPr lang="pt-BR" sz="2400" b="1" dirty="0">
              <a:solidFill>
                <a:schemeClr val="bg1"/>
              </a:solidFill>
            </a:endParaRPr>
          </a:p>
        </p:txBody>
      </p:sp>
      <p:sp>
        <p:nvSpPr>
          <p:cNvPr id="17" name="Seta para Baixo 32"/>
          <p:cNvSpPr/>
          <p:nvPr/>
        </p:nvSpPr>
        <p:spPr>
          <a:xfrm>
            <a:off x="1866899" y="2503385"/>
            <a:ext cx="427703" cy="57463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Seta para Baixo 32"/>
          <p:cNvSpPr/>
          <p:nvPr/>
        </p:nvSpPr>
        <p:spPr>
          <a:xfrm>
            <a:off x="1828640" y="4014408"/>
            <a:ext cx="427703" cy="57463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12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7" grpId="0" animBg="1"/>
      <p:bldP spid="38" grpId="0" animBg="1"/>
      <p:bldP spid="3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Pandas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081002"/>
            <a:ext cx="5181600" cy="5095961"/>
          </a:xfrm>
        </p:spPr>
        <p:txBody>
          <a:bodyPr/>
          <a:lstStyle/>
          <a:p>
            <a:r>
              <a:rPr lang="pt-BR" dirty="0" smtClean="0">
                <a:solidFill>
                  <a:schemeClr val="tx2"/>
                </a:solidFill>
              </a:rPr>
              <a:t>Séries</a:t>
            </a:r>
          </a:p>
          <a:p>
            <a:pPr lvl="1"/>
            <a:r>
              <a:rPr lang="pt-BR" dirty="0" err="1" smtClean="0">
                <a:solidFill>
                  <a:schemeClr val="tx2"/>
                </a:solidFill>
              </a:rPr>
              <a:t>Array</a:t>
            </a:r>
            <a:r>
              <a:rPr lang="pt-BR" dirty="0" smtClean="0">
                <a:solidFill>
                  <a:schemeClr val="tx2"/>
                </a:solidFill>
              </a:rPr>
              <a:t> unidimensional rotulado.</a:t>
            </a:r>
          </a:p>
          <a:p>
            <a:pPr lvl="1"/>
            <a:r>
              <a:rPr lang="pt-BR" dirty="0" smtClean="0">
                <a:solidFill>
                  <a:schemeClr val="tx2"/>
                </a:solidFill>
              </a:rPr>
              <a:t>Suporta diferentes tipos de dados.</a:t>
            </a:r>
          </a:p>
          <a:p>
            <a:pPr lvl="1"/>
            <a:r>
              <a:rPr lang="pt-BR" dirty="0" smtClean="0">
                <a:solidFill>
                  <a:schemeClr val="tx2"/>
                </a:solidFill>
              </a:rPr>
              <a:t>Funciona com diversos métodos do </a:t>
            </a:r>
            <a:r>
              <a:rPr lang="pt-BR" dirty="0" err="1" smtClean="0">
                <a:solidFill>
                  <a:schemeClr val="tx2"/>
                </a:solidFill>
              </a:rPr>
              <a:t>NumPy</a:t>
            </a:r>
            <a:r>
              <a:rPr lang="pt-BR" dirty="0" smtClean="0">
                <a:solidFill>
                  <a:schemeClr val="tx2"/>
                </a:solidFill>
              </a:rPr>
              <a:t>.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081002"/>
            <a:ext cx="5181600" cy="5095961"/>
          </a:xfrm>
        </p:spPr>
        <p:txBody>
          <a:bodyPr/>
          <a:lstStyle/>
          <a:p>
            <a:r>
              <a:rPr lang="pt-BR" dirty="0">
                <a:solidFill>
                  <a:schemeClr val="tx2"/>
                </a:solidFill>
              </a:rPr>
              <a:t>Data</a:t>
            </a:r>
            <a:r>
              <a:rPr lang="pt-BR" dirty="0" smtClean="0"/>
              <a:t> </a:t>
            </a:r>
            <a:r>
              <a:rPr lang="pt-BR" dirty="0" smtClean="0">
                <a:solidFill>
                  <a:schemeClr val="tx2"/>
                </a:solidFill>
              </a:rPr>
              <a:t>Frames</a:t>
            </a:r>
          </a:p>
          <a:p>
            <a:pPr lvl="1"/>
            <a:r>
              <a:rPr lang="pt-BR" dirty="0" smtClean="0">
                <a:solidFill>
                  <a:schemeClr val="tx2"/>
                </a:solidFill>
              </a:rPr>
              <a:t>Estrutura tabular semelhante a uma planilha.</a:t>
            </a:r>
          </a:p>
          <a:p>
            <a:pPr lvl="1"/>
            <a:r>
              <a:rPr lang="pt-BR" dirty="0" smtClean="0">
                <a:solidFill>
                  <a:schemeClr val="tx2"/>
                </a:solidFill>
              </a:rPr>
              <a:t>Colunas podem ser de tipos diferentes.</a:t>
            </a:r>
          </a:p>
          <a:p>
            <a:pPr lvl="1"/>
            <a:r>
              <a:rPr lang="pt-BR" dirty="0" smtClean="0">
                <a:solidFill>
                  <a:schemeClr val="tx2"/>
                </a:solidFill>
              </a:rPr>
              <a:t>Operações aritméticas podem ser em linhas ou colunas (</a:t>
            </a:r>
            <a:r>
              <a:rPr lang="pt-BR" dirty="0" err="1" smtClean="0">
                <a:solidFill>
                  <a:schemeClr val="tx2"/>
                </a:solidFill>
              </a:rPr>
              <a:t>axis</a:t>
            </a:r>
            <a:r>
              <a:rPr lang="pt-BR" dirty="0" smtClean="0">
                <a:solidFill>
                  <a:schemeClr val="tx2"/>
                </a:solidFill>
              </a:rPr>
              <a:t>).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50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27" y="152908"/>
            <a:ext cx="3588659" cy="74763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939" y="4001294"/>
            <a:ext cx="2869623" cy="248503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907" y="4349950"/>
            <a:ext cx="1997220" cy="178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796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Pandas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178746" cy="4916574"/>
          </a:xfrm>
        </p:spPr>
        <p:txBody>
          <a:bodyPr/>
          <a:lstStyle/>
          <a:p>
            <a:r>
              <a:rPr lang="pt-BR" dirty="0" smtClean="0"/>
              <a:t>Estatística Descritiva</a:t>
            </a:r>
          </a:p>
          <a:p>
            <a:pPr lvl="1"/>
            <a:r>
              <a:rPr lang="pt-BR" dirty="0" smtClean="0"/>
              <a:t>Sintaxe: </a:t>
            </a:r>
            <a:r>
              <a:rPr lang="pt-BR" dirty="0" err="1" smtClean="0"/>
              <a:t>data_frame.</a:t>
            </a:r>
            <a:r>
              <a:rPr lang="pt-BR" dirty="0" err="1" smtClean="0">
                <a:solidFill>
                  <a:srgbClr val="FF0000"/>
                </a:solidFill>
              </a:rPr>
              <a:t>func</a:t>
            </a:r>
            <a:r>
              <a:rPr lang="pt-BR" dirty="0" smtClean="0"/>
              <a:t>()</a:t>
            </a:r>
          </a:p>
          <a:p>
            <a:pPr lvl="1"/>
            <a:r>
              <a:rPr lang="pt-BR" b="1" dirty="0" err="1" smtClean="0"/>
              <a:t>describe</a:t>
            </a:r>
            <a:r>
              <a:rPr lang="pt-BR" b="1" dirty="0" smtClean="0"/>
              <a:t>() </a:t>
            </a:r>
            <a:r>
              <a:rPr lang="pt-BR" dirty="0" smtClean="0"/>
              <a:t>: Resumo estatístico do data frame ou da coluna.</a:t>
            </a:r>
          </a:p>
          <a:p>
            <a:pPr lvl="1"/>
            <a:r>
              <a:rPr lang="pt-BR" b="1" dirty="0" err="1" smtClean="0"/>
              <a:t>corr</a:t>
            </a:r>
            <a:r>
              <a:rPr lang="pt-BR" b="1" dirty="0" smtClean="0"/>
              <a:t>() </a:t>
            </a:r>
            <a:r>
              <a:rPr lang="pt-BR" dirty="0" smtClean="0"/>
              <a:t>: computa a matriz de correlação.</a:t>
            </a:r>
          </a:p>
          <a:p>
            <a:pPr lvl="1"/>
            <a:r>
              <a:rPr lang="pt-BR" b="1" dirty="0" smtClean="0"/>
              <a:t>min(), </a:t>
            </a:r>
            <a:r>
              <a:rPr lang="pt-BR" b="1" dirty="0" err="1" smtClean="0"/>
              <a:t>max</a:t>
            </a:r>
            <a:r>
              <a:rPr lang="pt-BR" b="1" dirty="0" smtClean="0"/>
              <a:t>(), </a:t>
            </a:r>
            <a:r>
              <a:rPr lang="pt-BR" b="1" dirty="0" err="1" smtClean="0"/>
              <a:t>mode</a:t>
            </a:r>
            <a:r>
              <a:rPr lang="pt-BR" b="1" dirty="0" smtClean="0"/>
              <a:t>(), </a:t>
            </a:r>
            <a:r>
              <a:rPr lang="pt-BR" b="1" dirty="0" err="1" smtClean="0"/>
              <a:t>median</a:t>
            </a:r>
            <a:r>
              <a:rPr lang="pt-BR" b="1" dirty="0" smtClean="0"/>
              <a:t>()</a:t>
            </a:r>
          </a:p>
          <a:p>
            <a:pPr lvl="2"/>
            <a:r>
              <a:rPr lang="pt-BR" dirty="0" err="1" smtClean="0"/>
              <a:t>Axis</a:t>
            </a:r>
            <a:r>
              <a:rPr lang="pt-BR" dirty="0" smtClean="0"/>
              <a:t> = 0 (linha) ou 1 (coluna)</a:t>
            </a:r>
          </a:p>
          <a:p>
            <a:pPr lvl="1"/>
            <a:r>
              <a:rPr lang="pt-BR" b="1" dirty="0" err="1" smtClean="0"/>
              <a:t>any</a:t>
            </a:r>
            <a:r>
              <a:rPr lang="pt-BR" b="1" dirty="0" smtClean="0"/>
              <a:t>()</a:t>
            </a:r>
            <a:r>
              <a:rPr lang="pt-BR" dirty="0" smtClean="0"/>
              <a:t>: retorna se algum dos elementos é verdadeiro.</a:t>
            </a:r>
          </a:p>
          <a:p>
            <a:pPr lvl="1"/>
            <a:r>
              <a:rPr lang="pt-BR" b="1" dirty="0" err="1" smtClean="0"/>
              <a:t>all</a:t>
            </a:r>
            <a:r>
              <a:rPr lang="pt-BR" b="1" dirty="0" smtClean="0"/>
              <a:t>(): </a:t>
            </a:r>
            <a:r>
              <a:rPr lang="pt-BR" dirty="0" smtClean="0"/>
              <a:t>retorna se todos os elementos são verdadeiros.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51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27" y="152908"/>
            <a:ext cx="3588659" cy="74763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802" y="3245357"/>
            <a:ext cx="3988795" cy="30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1145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Pandas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178746" cy="4916574"/>
          </a:xfrm>
        </p:spPr>
        <p:txBody>
          <a:bodyPr/>
          <a:lstStyle/>
          <a:p>
            <a:r>
              <a:rPr lang="pt-BR" dirty="0" smtClean="0"/>
              <a:t>Limpeza de dados</a:t>
            </a:r>
          </a:p>
          <a:p>
            <a:pPr lvl="1"/>
            <a:r>
              <a:rPr lang="pt-BR" dirty="0" err="1" smtClean="0"/>
              <a:t>data_frame.fillna</a:t>
            </a:r>
            <a:r>
              <a:rPr lang="pt-BR" dirty="0" smtClean="0"/>
              <a:t>()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52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27" y="152908"/>
            <a:ext cx="3588659" cy="74763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743" y="2299849"/>
            <a:ext cx="2169968" cy="424759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037" y="2299850"/>
            <a:ext cx="2560430" cy="421380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7705" y="2290325"/>
            <a:ext cx="3054022" cy="4257122"/>
          </a:xfrm>
          <a:prstGeom prst="rect">
            <a:avLst/>
          </a:prstGeom>
        </p:spPr>
      </p:pic>
      <p:sp>
        <p:nvSpPr>
          <p:cNvPr id="12" name="Seta Circular 11"/>
          <p:cNvSpPr/>
          <p:nvPr/>
        </p:nvSpPr>
        <p:spPr>
          <a:xfrm rot="5688811" flipH="1" flipV="1">
            <a:off x="7776883" y="3393092"/>
            <a:ext cx="475819" cy="651169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Seta Circular 12"/>
          <p:cNvSpPr/>
          <p:nvPr/>
        </p:nvSpPr>
        <p:spPr>
          <a:xfrm rot="15911189" flipH="1">
            <a:off x="4400712" y="3342176"/>
            <a:ext cx="475819" cy="651169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2371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Pandas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178746" cy="4916574"/>
          </a:xfrm>
        </p:spPr>
        <p:txBody>
          <a:bodyPr/>
          <a:lstStyle/>
          <a:p>
            <a:r>
              <a:rPr lang="pt-BR" dirty="0" smtClean="0"/>
              <a:t>Limpeza de dados</a:t>
            </a:r>
          </a:p>
          <a:p>
            <a:pPr lvl="1"/>
            <a:r>
              <a:rPr lang="pt-BR" dirty="0" err="1" smtClean="0"/>
              <a:t>data_frame.dropna</a:t>
            </a:r>
            <a:r>
              <a:rPr lang="pt-BR" dirty="0" smtClean="0"/>
              <a:t>()</a:t>
            </a:r>
          </a:p>
          <a:p>
            <a:pPr marL="457200" lvl="1" indent="0">
              <a:buNone/>
            </a:pP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53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27" y="152908"/>
            <a:ext cx="3588659" cy="74763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088661"/>
            <a:ext cx="3369318" cy="463281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864" y="2088661"/>
            <a:ext cx="3074918" cy="2967236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5514" y="2088661"/>
            <a:ext cx="2131868" cy="455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821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827" y="4168775"/>
            <a:ext cx="3552356" cy="241343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Pandas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178746" cy="4916574"/>
          </a:xfrm>
        </p:spPr>
        <p:txBody>
          <a:bodyPr/>
          <a:lstStyle/>
          <a:p>
            <a:r>
              <a:rPr lang="pt-BR" dirty="0" smtClean="0"/>
              <a:t>Visualização</a:t>
            </a:r>
          </a:p>
          <a:p>
            <a:pPr lvl="1"/>
            <a:r>
              <a:rPr lang="pt-BR" dirty="0" err="1" smtClean="0"/>
              <a:t>data_frame.plot.bar</a:t>
            </a:r>
            <a:r>
              <a:rPr lang="pt-BR" dirty="0" smtClean="0"/>
              <a:t>()</a:t>
            </a:r>
          </a:p>
          <a:p>
            <a:pPr lvl="1"/>
            <a:r>
              <a:rPr lang="pt-BR" dirty="0" err="1" smtClean="0"/>
              <a:t>data_frame.plot.hist</a:t>
            </a:r>
            <a:r>
              <a:rPr lang="pt-BR" dirty="0" smtClean="0"/>
              <a:t>.()</a:t>
            </a:r>
          </a:p>
          <a:p>
            <a:pPr lvl="1"/>
            <a:r>
              <a:rPr lang="pt-BR" dirty="0" err="1" smtClean="0"/>
              <a:t>data_frame.plot</a:t>
            </a:r>
            <a:r>
              <a:rPr lang="pt-BR" dirty="0" smtClean="0"/>
              <a:t>()</a:t>
            </a:r>
          </a:p>
          <a:p>
            <a:pPr lvl="1"/>
            <a:endParaRPr lang="pt-BR" dirty="0" smtClean="0"/>
          </a:p>
          <a:p>
            <a:pPr marL="457200" lvl="1" indent="0">
              <a:buNone/>
            </a:pP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54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27" y="152908"/>
            <a:ext cx="3588659" cy="74763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427" y="715877"/>
            <a:ext cx="2317341" cy="316785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799" y="4330700"/>
            <a:ext cx="3590925" cy="239077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1852" y="4168775"/>
            <a:ext cx="386715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812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Pandas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178746" cy="4916574"/>
          </a:xfrm>
        </p:spPr>
        <p:txBody>
          <a:bodyPr/>
          <a:lstStyle/>
          <a:p>
            <a:r>
              <a:rPr lang="pt-BR" dirty="0" smtClean="0"/>
              <a:t>Operações Frequentes:</a:t>
            </a:r>
          </a:p>
          <a:p>
            <a:pPr lvl="1"/>
            <a:r>
              <a:rPr lang="pt-BR" dirty="0" smtClean="0"/>
              <a:t>Selecionar colunas</a:t>
            </a:r>
          </a:p>
          <a:p>
            <a:pPr lvl="1"/>
            <a:endParaRPr lang="pt-BR" dirty="0" smtClean="0"/>
          </a:p>
          <a:p>
            <a:pPr marL="457200" lvl="1" indent="0">
              <a:buNone/>
            </a:pP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55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27" y="152908"/>
            <a:ext cx="3588659" cy="74763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93" y="2424977"/>
            <a:ext cx="3054061" cy="419072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249" y="2424977"/>
            <a:ext cx="3449415" cy="302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4848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Pandas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178746" cy="4916574"/>
          </a:xfrm>
        </p:spPr>
        <p:txBody>
          <a:bodyPr/>
          <a:lstStyle/>
          <a:p>
            <a:r>
              <a:rPr lang="pt-BR" dirty="0" smtClean="0"/>
              <a:t>Operações Frequentes:</a:t>
            </a:r>
          </a:p>
          <a:p>
            <a:pPr lvl="1"/>
            <a:r>
              <a:rPr lang="pt-BR" dirty="0" smtClean="0"/>
              <a:t>Filtrar colunas</a:t>
            </a:r>
          </a:p>
          <a:p>
            <a:pPr lvl="1"/>
            <a:endParaRPr lang="pt-BR" dirty="0" smtClean="0"/>
          </a:p>
          <a:p>
            <a:pPr marL="457200" lvl="1" indent="0">
              <a:buNone/>
            </a:pP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56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27" y="152908"/>
            <a:ext cx="3588659" cy="74763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93" y="2424977"/>
            <a:ext cx="3054061" cy="419072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837" y="2130569"/>
            <a:ext cx="3858990" cy="215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785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Pandas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178746" cy="4916574"/>
          </a:xfrm>
        </p:spPr>
        <p:txBody>
          <a:bodyPr/>
          <a:lstStyle/>
          <a:p>
            <a:r>
              <a:rPr lang="pt-BR" dirty="0" smtClean="0"/>
              <a:t>Operações Frequentes:</a:t>
            </a:r>
          </a:p>
          <a:p>
            <a:pPr lvl="1"/>
            <a:r>
              <a:rPr lang="pt-BR" dirty="0" smtClean="0"/>
              <a:t>Inserir novas colunas</a:t>
            </a:r>
          </a:p>
          <a:p>
            <a:pPr lvl="1"/>
            <a:endParaRPr lang="pt-BR" dirty="0" smtClean="0"/>
          </a:p>
          <a:p>
            <a:pPr marL="457200" lvl="1" indent="0">
              <a:buNone/>
            </a:pP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57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27" y="152908"/>
            <a:ext cx="3588659" cy="74763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93" y="2424977"/>
            <a:ext cx="3054061" cy="419072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218" y="2197167"/>
            <a:ext cx="3721609" cy="452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1192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Pandas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178746" cy="4916574"/>
          </a:xfrm>
        </p:spPr>
        <p:txBody>
          <a:bodyPr/>
          <a:lstStyle/>
          <a:p>
            <a:r>
              <a:rPr lang="pt-BR" dirty="0" smtClean="0"/>
              <a:t>Operações Frequentes:</a:t>
            </a:r>
          </a:p>
          <a:p>
            <a:pPr lvl="1"/>
            <a:r>
              <a:rPr lang="pt-BR" dirty="0" smtClean="0"/>
              <a:t>Inserir novas linhas</a:t>
            </a:r>
          </a:p>
          <a:p>
            <a:pPr lvl="1"/>
            <a:endParaRPr lang="pt-BR" dirty="0" smtClean="0"/>
          </a:p>
          <a:p>
            <a:pPr marL="457200" lvl="1" indent="0">
              <a:buNone/>
            </a:pP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58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27" y="152908"/>
            <a:ext cx="3588659" cy="74763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93" y="2424977"/>
            <a:ext cx="3054061" cy="419072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339" y="2424977"/>
            <a:ext cx="3405188" cy="424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412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Pandas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178746" cy="4916574"/>
          </a:xfrm>
        </p:spPr>
        <p:txBody>
          <a:bodyPr/>
          <a:lstStyle/>
          <a:p>
            <a:r>
              <a:rPr lang="pt-BR" dirty="0" smtClean="0"/>
              <a:t>Operações Frequentes:</a:t>
            </a:r>
          </a:p>
          <a:p>
            <a:pPr lvl="1"/>
            <a:r>
              <a:rPr lang="pt-BR" dirty="0" smtClean="0"/>
              <a:t>Deletar linhas</a:t>
            </a:r>
          </a:p>
          <a:p>
            <a:pPr lvl="1"/>
            <a:endParaRPr lang="pt-BR" dirty="0" smtClean="0"/>
          </a:p>
          <a:p>
            <a:pPr marL="457200" lvl="1" indent="0">
              <a:buNone/>
            </a:pP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59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27" y="152908"/>
            <a:ext cx="3588659" cy="74763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93" y="2424977"/>
            <a:ext cx="3054061" cy="419072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603" y="2424977"/>
            <a:ext cx="3969512" cy="419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91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045948" y="6348027"/>
            <a:ext cx="2743200" cy="365125"/>
          </a:xfrm>
        </p:spPr>
        <p:txBody>
          <a:bodyPr/>
          <a:lstStyle/>
          <a:p>
            <a:fld id="{471DC644-BC2E-4513-BF74-EBDD5DF7F3DC}" type="slidenum">
              <a:rPr lang="pt-BR" smtClean="0"/>
              <a:t>6</a:t>
            </a:fld>
            <a:endParaRPr lang="pt-BR" dirty="0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196333" y="-15722"/>
            <a:ext cx="11306432" cy="987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Processo de Descoberta de Conhecimento</a:t>
            </a:r>
            <a:endParaRPr lang="pt-BR" dirty="0"/>
          </a:p>
        </p:txBody>
      </p:sp>
      <p:cxnSp>
        <p:nvCxnSpPr>
          <p:cNvPr id="2057" name="Conector de Seta Reta 2056"/>
          <p:cNvCxnSpPr/>
          <p:nvPr/>
        </p:nvCxnSpPr>
        <p:spPr>
          <a:xfrm flipV="1">
            <a:off x="1459506" y="559043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5" name="Agrupar 2074"/>
          <p:cNvGrpSpPr/>
          <p:nvPr/>
        </p:nvGrpSpPr>
        <p:grpSpPr>
          <a:xfrm>
            <a:off x="624237" y="5917217"/>
            <a:ext cx="835269" cy="927639"/>
            <a:chOff x="756134" y="5802921"/>
            <a:chExt cx="835269" cy="927639"/>
          </a:xfrm>
        </p:grpSpPr>
        <p:sp>
          <p:nvSpPr>
            <p:cNvPr id="6" name="Fluxograma: Disco Magnético 5"/>
            <p:cNvSpPr/>
            <p:nvPr/>
          </p:nvSpPr>
          <p:spPr>
            <a:xfrm>
              <a:off x="831542" y="5802921"/>
              <a:ext cx="575223" cy="589085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59" name="CaixaDeTexto 2058"/>
            <p:cNvSpPr txBox="1"/>
            <p:nvPr/>
          </p:nvSpPr>
          <p:spPr>
            <a:xfrm>
              <a:off x="756134" y="6392006"/>
              <a:ext cx="8352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 smtClean="0"/>
                <a:t>Dados</a:t>
              </a:r>
              <a:endParaRPr lang="pt-BR" sz="1600" dirty="0"/>
            </a:p>
          </p:txBody>
        </p:sp>
      </p:grpSp>
      <p:grpSp>
        <p:nvGrpSpPr>
          <p:cNvPr id="2076" name="Agrupar 2075"/>
          <p:cNvGrpSpPr/>
          <p:nvPr/>
        </p:nvGrpSpPr>
        <p:grpSpPr>
          <a:xfrm>
            <a:off x="2184476" y="4851870"/>
            <a:ext cx="1324708" cy="1108603"/>
            <a:chOff x="2316373" y="4737574"/>
            <a:chExt cx="1324708" cy="1108603"/>
          </a:xfrm>
        </p:grpSpPr>
        <p:sp>
          <p:nvSpPr>
            <p:cNvPr id="9" name="Fluxograma: Disco Magnético 8"/>
            <p:cNvSpPr/>
            <p:nvPr/>
          </p:nvSpPr>
          <p:spPr>
            <a:xfrm>
              <a:off x="2365830" y="4770556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Fluxograma: Disco Magnético 9"/>
            <p:cNvSpPr/>
            <p:nvPr/>
          </p:nvSpPr>
          <p:spPr>
            <a:xfrm>
              <a:off x="2806880" y="4737574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Fluxograma: Disco Magnético 10"/>
            <p:cNvSpPr/>
            <p:nvPr/>
          </p:nvSpPr>
          <p:spPr>
            <a:xfrm>
              <a:off x="2592142" y="5074626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2316373" y="5507623"/>
              <a:ext cx="13247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 smtClean="0"/>
                <a:t>Dados-alvo</a:t>
              </a:r>
              <a:endParaRPr lang="pt-BR" sz="1600" dirty="0"/>
            </a:p>
          </p:txBody>
        </p:sp>
      </p:grpSp>
      <p:grpSp>
        <p:nvGrpSpPr>
          <p:cNvPr id="56" name="Agrupar 55"/>
          <p:cNvGrpSpPr/>
          <p:nvPr/>
        </p:nvGrpSpPr>
        <p:grpSpPr>
          <a:xfrm>
            <a:off x="3674699" y="4079624"/>
            <a:ext cx="1558099" cy="1232413"/>
            <a:chOff x="4615477" y="4079624"/>
            <a:chExt cx="1558099" cy="1232413"/>
          </a:xfrm>
        </p:grpSpPr>
        <p:sp>
          <p:nvSpPr>
            <p:cNvPr id="8" name="Fluxograma: Armazenamento Interno 7"/>
            <p:cNvSpPr/>
            <p:nvPr/>
          </p:nvSpPr>
          <p:spPr>
            <a:xfrm>
              <a:off x="4967636" y="4079624"/>
              <a:ext cx="773723" cy="641838"/>
            </a:xfrm>
            <a:prstGeom prst="flowChartInternalStora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CaixaDeTexto 44"/>
            <p:cNvSpPr txBox="1"/>
            <p:nvPr/>
          </p:nvSpPr>
          <p:spPr>
            <a:xfrm>
              <a:off x="4615477" y="4727262"/>
              <a:ext cx="1558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Dados </a:t>
              </a:r>
            </a:p>
            <a:p>
              <a:pPr algn="ctr"/>
              <a:r>
                <a:rPr lang="pt-BR" sz="1600" dirty="0" smtClean="0"/>
                <a:t>Pré-processados</a:t>
              </a:r>
              <a:endParaRPr lang="pt-BR" sz="1600" dirty="0"/>
            </a:p>
          </p:txBody>
        </p:sp>
      </p:grpSp>
      <p:grpSp>
        <p:nvGrpSpPr>
          <p:cNvPr id="2078" name="Agrupar 2077"/>
          <p:cNvGrpSpPr/>
          <p:nvPr/>
        </p:nvGrpSpPr>
        <p:grpSpPr>
          <a:xfrm>
            <a:off x="5470461" y="2974499"/>
            <a:ext cx="1558099" cy="1230137"/>
            <a:chOff x="5602358" y="2860203"/>
            <a:chExt cx="1558099" cy="1230137"/>
          </a:xfrm>
        </p:grpSpPr>
        <p:sp>
          <p:nvSpPr>
            <p:cNvPr id="12" name="Fluxograma: Vários Documentos 11"/>
            <p:cNvSpPr/>
            <p:nvPr/>
          </p:nvSpPr>
          <p:spPr>
            <a:xfrm>
              <a:off x="5873257" y="2860203"/>
              <a:ext cx="905608" cy="674303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CaixaDeTexto 45"/>
            <p:cNvSpPr txBox="1"/>
            <p:nvPr/>
          </p:nvSpPr>
          <p:spPr>
            <a:xfrm>
              <a:off x="5602358" y="3505565"/>
              <a:ext cx="1558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Dados </a:t>
              </a:r>
            </a:p>
            <a:p>
              <a:pPr algn="ctr"/>
              <a:r>
                <a:rPr lang="pt-BR" sz="1600" dirty="0" smtClean="0"/>
                <a:t>transformados</a:t>
              </a:r>
              <a:endParaRPr lang="pt-BR" sz="1600" dirty="0"/>
            </a:p>
          </p:txBody>
        </p:sp>
      </p:grpSp>
      <p:grpSp>
        <p:nvGrpSpPr>
          <p:cNvPr id="32" name="Agrupar 31"/>
          <p:cNvGrpSpPr/>
          <p:nvPr/>
        </p:nvGrpSpPr>
        <p:grpSpPr>
          <a:xfrm>
            <a:off x="9786890" y="683857"/>
            <a:ext cx="1558099" cy="1229139"/>
            <a:chOff x="9918787" y="569561"/>
            <a:chExt cx="1558099" cy="1229139"/>
          </a:xfrm>
        </p:grpSpPr>
        <p:pic>
          <p:nvPicPr>
            <p:cNvPr id="22" name="Imagem 21"/>
            <p:cNvPicPr>
              <a:picLocks noChangeAspect="1"/>
            </p:cNvPicPr>
            <p:nvPr/>
          </p:nvPicPr>
          <p:blipFill rotWithShape="1">
            <a:blip r:embed="rId3"/>
            <a:srcRect t="5110"/>
            <a:stretch/>
          </p:blipFill>
          <p:spPr>
            <a:xfrm>
              <a:off x="10121575" y="569561"/>
              <a:ext cx="1152525" cy="930945"/>
            </a:xfrm>
            <a:prstGeom prst="rect">
              <a:avLst/>
            </a:prstGeom>
          </p:spPr>
        </p:pic>
        <p:sp>
          <p:nvSpPr>
            <p:cNvPr id="48" name="CaixaDeTexto 47"/>
            <p:cNvSpPr txBox="1"/>
            <p:nvPr/>
          </p:nvSpPr>
          <p:spPr>
            <a:xfrm>
              <a:off x="9918787" y="1460146"/>
              <a:ext cx="1558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Conhecimento</a:t>
              </a:r>
              <a:endParaRPr lang="pt-BR" sz="1600" dirty="0"/>
            </a:p>
          </p:txBody>
        </p:sp>
      </p:grpSp>
      <p:cxnSp>
        <p:nvCxnSpPr>
          <p:cNvPr id="49" name="Conector de Seta Reta 48"/>
          <p:cNvCxnSpPr/>
          <p:nvPr/>
        </p:nvCxnSpPr>
        <p:spPr>
          <a:xfrm flipV="1">
            <a:off x="3285770" y="4558072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/>
          <p:cNvCxnSpPr/>
          <p:nvPr/>
        </p:nvCxnSpPr>
        <p:spPr>
          <a:xfrm flipV="1">
            <a:off x="4963934" y="3662721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/>
          <p:cNvCxnSpPr/>
          <p:nvPr/>
        </p:nvCxnSpPr>
        <p:spPr>
          <a:xfrm flipV="1">
            <a:off x="7073571" y="251436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/>
          <p:cNvCxnSpPr/>
          <p:nvPr/>
        </p:nvCxnSpPr>
        <p:spPr>
          <a:xfrm flipV="1">
            <a:off x="9221809" y="150227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9" name="Agrupar 2078"/>
          <p:cNvGrpSpPr/>
          <p:nvPr/>
        </p:nvGrpSpPr>
        <p:grpSpPr>
          <a:xfrm>
            <a:off x="7663710" y="1595952"/>
            <a:ext cx="1558099" cy="1256970"/>
            <a:chOff x="7795607" y="1481656"/>
            <a:chExt cx="1558099" cy="1256970"/>
          </a:xfrm>
        </p:grpSpPr>
        <p:sp>
          <p:nvSpPr>
            <p:cNvPr id="47" name="CaixaDeTexto 46"/>
            <p:cNvSpPr txBox="1"/>
            <p:nvPr/>
          </p:nvSpPr>
          <p:spPr>
            <a:xfrm>
              <a:off x="7795607" y="2400072"/>
              <a:ext cx="1558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Modelos</a:t>
              </a:r>
              <a:endParaRPr lang="pt-BR" sz="1600" dirty="0"/>
            </a:p>
          </p:txBody>
        </p:sp>
        <p:grpSp>
          <p:nvGrpSpPr>
            <p:cNvPr id="2073" name="Agrupar 2072"/>
            <p:cNvGrpSpPr/>
            <p:nvPr/>
          </p:nvGrpSpPr>
          <p:grpSpPr>
            <a:xfrm>
              <a:off x="8024518" y="1481656"/>
              <a:ext cx="1100523" cy="872067"/>
              <a:chOff x="7959945" y="1317622"/>
              <a:chExt cx="1100523" cy="872067"/>
            </a:xfrm>
          </p:grpSpPr>
          <p:sp>
            <p:nvSpPr>
              <p:cNvPr id="13" name="Fluxograma: Conector 12"/>
              <p:cNvSpPr/>
              <p:nvPr/>
            </p:nvSpPr>
            <p:spPr>
              <a:xfrm>
                <a:off x="7959945" y="1855581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Fluxograma: Conector 14"/>
              <p:cNvSpPr/>
              <p:nvPr/>
            </p:nvSpPr>
            <p:spPr>
              <a:xfrm>
                <a:off x="8699983" y="1855581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Fluxograma: Conector 15"/>
              <p:cNvSpPr/>
              <p:nvPr/>
            </p:nvSpPr>
            <p:spPr>
              <a:xfrm>
                <a:off x="8289669" y="1317622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067" name="Conector de Seta Reta 2066"/>
              <p:cNvCxnSpPr>
                <a:stCxn id="16" idx="3"/>
                <a:endCxn id="13" idx="0"/>
              </p:cNvCxnSpPr>
              <p:nvPr/>
            </p:nvCxnSpPr>
            <p:spPr>
              <a:xfrm flipH="1">
                <a:off x="8140188" y="1602801"/>
                <a:ext cx="202273" cy="25278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9" name="Conector de Seta Reta 2068"/>
              <p:cNvCxnSpPr>
                <a:stCxn id="16" idx="5"/>
                <a:endCxn id="15" idx="0"/>
              </p:cNvCxnSpPr>
              <p:nvPr/>
            </p:nvCxnSpPr>
            <p:spPr>
              <a:xfrm>
                <a:off x="8597362" y="1602801"/>
                <a:ext cx="282864" cy="25278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74" name="Texto Explicativo Retangular com Cantos Arredondados 2073"/>
          <p:cNvSpPr/>
          <p:nvPr/>
        </p:nvSpPr>
        <p:spPr>
          <a:xfrm>
            <a:off x="682688" y="4921030"/>
            <a:ext cx="1064253" cy="352523"/>
          </a:xfrm>
          <a:prstGeom prst="wedgeRoundRectCallout">
            <a:avLst>
              <a:gd name="adj1" fmla="val 32693"/>
              <a:gd name="adj2" fmla="val 12292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Coleta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7" name="Texto Explicativo Retangular com Cantos Arredondados 76"/>
          <p:cNvSpPr/>
          <p:nvPr/>
        </p:nvSpPr>
        <p:spPr>
          <a:xfrm>
            <a:off x="1635367" y="3735986"/>
            <a:ext cx="1889131" cy="352523"/>
          </a:xfrm>
          <a:prstGeom prst="wedgeRoundRectCallout">
            <a:avLst>
              <a:gd name="adj1" fmla="val 35998"/>
              <a:gd name="adj2" fmla="val 14537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Pré-Processamento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8" name="Texto Explicativo Retangular com Cantos Arredondados 77"/>
          <p:cNvSpPr/>
          <p:nvPr/>
        </p:nvSpPr>
        <p:spPr>
          <a:xfrm>
            <a:off x="3509184" y="2861290"/>
            <a:ext cx="1889131" cy="352523"/>
          </a:xfrm>
          <a:prstGeom prst="wedgeRoundRectCallout">
            <a:avLst>
              <a:gd name="adj1" fmla="val 35068"/>
              <a:gd name="adj2" fmla="val 125424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Transformação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9" name="Texto Explicativo Retangular com Cantos Arredondados 78"/>
          <p:cNvSpPr/>
          <p:nvPr/>
        </p:nvSpPr>
        <p:spPr>
          <a:xfrm>
            <a:off x="7740101" y="775111"/>
            <a:ext cx="1862738" cy="486493"/>
          </a:xfrm>
          <a:prstGeom prst="wedgeRoundRectCallout">
            <a:avLst>
              <a:gd name="adj1" fmla="val 32130"/>
              <a:gd name="adj2" fmla="val 10868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Interpretação e Validação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0" name="Texto Explicativo Retangular com Cantos Arredondados 79"/>
          <p:cNvSpPr/>
          <p:nvPr/>
        </p:nvSpPr>
        <p:spPr>
          <a:xfrm>
            <a:off x="5571147" y="1647418"/>
            <a:ext cx="1862738" cy="486493"/>
          </a:xfrm>
          <a:prstGeom prst="wedgeRoundRectCallout">
            <a:avLst>
              <a:gd name="adj1" fmla="val 33546"/>
              <a:gd name="adj2" fmla="val 10868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Mineração de Dados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2" name="Agrupar 61"/>
          <p:cNvGrpSpPr/>
          <p:nvPr/>
        </p:nvGrpSpPr>
        <p:grpSpPr>
          <a:xfrm>
            <a:off x="1793635" y="1829058"/>
            <a:ext cx="7733114" cy="4723279"/>
            <a:chOff x="1907936" y="1829058"/>
            <a:chExt cx="7733114" cy="4723279"/>
          </a:xfrm>
        </p:grpSpPr>
        <p:cxnSp>
          <p:nvCxnSpPr>
            <p:cNvPr id="34" name="Conector Angulado 33"/>
            <p:cNvCxnSpPr/>
            <p:nvPr/>
          </p:nvCxnSpPr>
          <p:spPr>
            <a:xfrm rot="10800000" flipV="1">
              <a:off x="1907936" y="1829058"/>
              <a:ext cx="7733114" cy="4709854"/>
            </a:xfrm>
            <a:prstGeom prst="bentConnector3">
              <a:avLst>
                <a:gd name="adj1" fmla="val -140"/>
              </a:avLst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/>
            <p:cNvCxnSpPr/>
            <p:nvPr/>
          </p:nvCxnSpPr>
          <p:spPr>
            <a:xfrm flipH="1" flipV="1">
              <a:off x="1907936" y="5960473"/>
              <a:ext cx="10726" cy="591864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/>
            <p:cNvCxnSpPr/>
            <p:nvPr/>
          </p:nvCxnSpPr>
          <p:spPr>
            <a:xfrm flipV="1">
              <a:off x="3565481" y="5019650"/>
              <a:ext cx="30082" cy="150716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de Seta Reta 97"/>
            <p:cNvCxnSpPr/>
            <p:nvPr/>
          </p:nvCxnSpPr>
          <p:spPr>
            <a:xfrm flipV="1">
              <a:off x="5529111" y="4088509"/>
              <a:ext cx="39819" cy="245882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de Seta Reta 100"/>
            <p:cNvCxnSpPr/>
            <p:nvPr/>
          </p:nvCxnSpPr>
          <p:spPr>
            <a:xfrm flipH="1" flipV="1">
              <a:off x="7723073" y="2974499"/>
              <a:ext cx="5828" cy="3563947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641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Pandas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178746" cy="4916574"/>
          </a:xfrm>
        </p:spPr>
        <p:txBody>
          <a:bodyPr/>
          <a:lstStyle/>
          <a:p>
            <a:r>
              <a:rPr lang="pt-BR" dirty="0" smtClean="0"/>
              <a:t>Operações Frequentes:</a:t>
            </a:r>
          </a:p>
          <a:p>
            <a:pPr lvl="1"/>
            <a:r>
              <a:rPr lang="pt-BR" dirty="0" smtClean="0"/>
              <a:t>Deletar colunas</a:t>
            </a:r>
          </a:p>
          <a:p>
            <a:pPr lvl="1"/>
            <a:endParaRPr lang="pt-BR" dirty="0" smtClean="0"/>
          </a:p>
          <a:p>
            <a:pPr marL="457200" lvl="1" indent="0">
              <a:buNone/>
            </a:pP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60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27" y="152908"/>
            <a:ext cx="3588659" cy="74763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93" y="2424977"/>
            <a:ext cx="3054061" cy="419072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9911" y="2424977"/>
            <a:ext cx="2625071" cy="417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197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Pandas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178746" cy="4916574"/>
          </a:xfrm>
        </p:spPr>
        <p:txBody>
          <a:bodyPr/>
          <a:lstStyle/>
          <a:p>
            <a:r>
              <a:rPr lang="pt-BR" dirty="0" smtClean="0"/>
              <a:t>Operações Frequentes:</a:t>
            </a:r>
          </a:p>
          <a:p>
            <a:pPr lvl="1"/>
            <a:r>
              <a:rPr lang="pt-BR" dirty="0" smtClean="0"/>
              <a:t>Agrupar</a:t>
            </a:r>
          </a:p>
          <a:p>
            <a:pPr lvl="1"/>
            <a:endParaRPr lang="pt-BR" dirty="0" smtClean="0"/>
          </a:p>
          <a:p>
            <a:pPr marL="457200" lvl="1" indent="0">
              <a:buNone/>
            </a:pP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61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27" y="152908"/>
            <a:ext cx="3588659" cy="74763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54" y="2141826"/>
            <a:ext cx="3517723" cy="421452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694" y="2141826"/>
            <a:ext cx="3933906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751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Matplotlib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6440491" cy="4916574"/>
          </a:xfrm>
        </p:spPr>
        <p:txBody>
          <a:bodyPr/>
          <a:lstStyle/>
          <a:p>
            <a:r>
              <a:rPr lang="pt-BR" dirty="0" smtClean="0"/>
              <a:t>Biblioteca de visualização para Python.</a:t>
            </a:r>
          </a:p>
          <a:p>
            <a:r>
              <a:rPr lang="pt-BR" dirty="0" smtClean="0"/>
              <a:t>Componentes comuns:</a:t>
            </a:r>
          </a:p>
          <a:p>
            <a:pPr lvl="1"/>
            <a:r>
              <a:rPr lang="pt-BR" dirty="0" smtClean="0"/>
              <a:t>Tipo de gráfico: barras, linhas, histograma</a:t>
            </a:r>
          </a:p>
          <a:p>
            <a:pPr lvl="1"/>
            <a:r>
              <a:rPr lang="pt-BR" dirty="0" smtClean="0"/>
              <a:t>Intervalo de dados dos eixos</a:t>
            </a:r>
          </a:p>
          <a:p>
            <a:pPr lvl="1"/>
            <a:r>
              <a:rPr lang="pt-BR" dirty="0" smtClean="0"/>
              <a:t>Rótulos dos eixos</a:t>
            </a:r>
          </a:p>
          <a:p>
            <a:pPr lvl="1"/>
            <a:r>
              <a:rPr lang="pt-BR" dirty="0" smtClean="0"/>
              <a:t>Legenda da figura</a:t>
            </a:r>
          </a:p>
          <a:p>
            <a:pPr lvl="1"/>
            <a:r>
              <a:rPr lang="pt-BR" dirty="0" smtClean="0"/>
              <a:t>Visualização (tamanho da fonte, tipo de linha, tamanho do gráfico)</a:t>
            </a:r>
          </a:p>
          <a:p>
            <a:pPr lvl="1"/>
            <a:r>
              <a:rPr lang="pt-BR" dirty="0" smtClean="0"/>
              <a:t>Documentação: </a:t>
            </a:r>
            <a:r>
              <a:rPr lang="pt-BR" dirty="0" smtClean="0">
                <a:hlinkClick r:id="rId2"/>
              </a:rPr>
              <a:t>https</a:t>
            </a:r>
            <a:r>
              <a:rPr lang="pt-BR" dirty="0">
                <a:hlinkClick r:id="rId2"/>
              </a:rPr>
              <a:t>://</a:t>
            </a:r>
            <a:r>
              <a:rPr lang="pt-BR" dirty="0" smtClean="0">
                <a:hlinkClick r:id="rId2"/>
              </a:rPr>
              <a:t>matplotlib.org/contents.html</a:t>
            </a:r>
            <a:endParaRPr lang="pt-BR" dirty="0" smtClean="0"/>
          </a:p>
          <a:p>
            <a:pPr lvl="1"/>
            <a:endParaRPr lang="pt-BR" dirty="0" smtClean="0"/>
          </a:p>
          <a:p>
            <a:pPr marL="457200" lvl="1" indent="0">
              <a:buNone/>
            </a:pP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62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8666" y="194615"/>
            <a:ext cx="3038042" cy="56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087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Scikit-Learn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B</a:t>
            </a:r>
            <a:r>
              <a:rPr lang="pt-BR" dirty="0" smtClean="0"/>
              <a:t>iblioteca open </a:t>
            </a:r>
            <a:r>
              <a:rPr lang="pt-BR" dirty="0" err="1" smtClean="0"/>
              <a:t>source</a:t>
            </a:r>
            <a:r>
              <a:rPr lang="pt-BR" dirty="0" smtClean="0"/>
              <a:t> para </a:t>
            </a:r>
            <a:r>
              <a:rPr lang="pt-BR" dirty="0" err="1" smtClean="0"/>
              <a:t>machine</a:t>
            </a:r>
            <a:r>
              <a:rPr lang="pt-BR" dirty="0" smtClean="0"/>
              <a:t> </a:t>
            </a:r>
            <a:r>
              <a:rPr lang="pt-BR" dirty="0" err="1" smtClean="0"/>
              <a:t>learning</a:t>
            </a:r>
            <a:r>
              <a:rPr lang="pt-BR" dirty="0" smtClean="0"/>
              <a:t> em Python.</a:t>
            </a:r>
          </a:p>
          <a:p>
            <a:r>
              <a:rPr lang="pt-BR" dirty="0" smtClean="0"/>
              <a:t>Baseada em </a:t>
            </a:r>
            <a:r>
              <a:rPr lang="pt-BR" dirty="0" err="1" smtClean="0"/>
              <a:t>NumPy</a:t>
            </a:r>
            <a:r>
              <a:rPr lang="pt-BR" dirty="0" smtClean="0"/>
              <a:t>, </a:t>
            </a:r>
            <a:r>
              <a:rPr lang="pt-BR" dirty="0" err="1" smtClean="0"/>
              <a:t>SciPy</a:t>
            </a:r>
            <a:r>
              <a:rPr lang="pt-BR" dirty="0" smtClean="0"/>
              <a:t>, </a:t>
            </a:r>
            <a:r>
              <a:rPr lang="pt-BR" dirty="0" err="1" smtClean="0"/>
              <a:t>matplotlib</a:t>
            </a:r>
            <a:endParaRPr lang="pt-BR" dirty="0" smtClean="0"/>
          </a:p>
          <a:p>
            <a:r>
              <a:rPr lang="pt-BR" dirty="0" smtClean="0"/>
              <a:t>Comunidade ativa de desenvolvedores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63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922" y="238288"/>
            <a:ext cx="1565564" cy="84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7255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Scikit-Learn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Ferramentas de Pré-Processamento</a:t>
            </a:r>
          </a:p>
          <a:p>
            <a:r>
              <a:rPr lang="pt-BR" dirty="0" smtClean="0"/>
              <a:t>Possui </a:t>
            </a:r>
            <a:r>
              <a:rPr lang="pt-BR" dirty="0" err="1" smtClean="0"/>
              <a:t>APIs</a:t>
            </a:r>
            <a:r>
              <a:rPr lang="pt-BR" dirty="0" smtClean="0"/>
              <a:t> para</a:t>
            </a:r>
          </a:p>
          <a:p>
            <a:pPr lvl="1"/>
            <a:r>
              <a:rPr lang="pt-BR" dirty="0" smtClean="0"/>
              <a:t>Escalar características</a:t>
            </a:r>
          </a:p>
          <a:p>
            <a:pPr lvl="1"/>
            <a:r>
              <a:rPr lang="pt-BR" dirty="0" smtClean="0"/>
              <a:t>Normalização </a:t>
            </a:r>
          </a:p>
          <a:p>
            <a:pPr lvl="1"/>
            <a:r>
              <a:rPr lang="pt-BR" dirty="0" err="1" smtClean="0"/>
              <a:t>Binarização</a:t>
            </a:r>
            <a:endParaRPr lang="pt-BR" dirty="0" smtClean="0"/>
          </a:p>
          <a:p>
            <a:pPr lvl="1"/>
            <a:r>
              <a:rPr lang="pt-BR" dirty="0" smtClean="0"/>
              <a:t>Transformar atributos categóricos </a:t>
            </a:r>
          </a:p>
          <a:p>
            <a:pPr lvl="1"/>
            <a:r>
              <a:rPr lang="pt-BR" dirty="0" smtClean="0"/>
              <a:t>Lidas com valores ausentes</a:t>
            </a:r>
          </a:p>
          <a:p>
            <a:r>
              <a:rPr lang="pt-BR" dirty="0" smtClean="0"/>
              <a:t>Documentação </a:t>
            </a:r>
            <a:r>
              <a:rPr lang="pt-BR" dirty="0"/>
              <a:t>com </a:t>
            </a:r>
            <a:r>
              <a:rPr lang="pt-BR" dirty="0" smtClean="0"/>
              <a:t>tutoriais:</a:t>
            </a:r>
          </a:p>
          <a:p>
            <a:pPr marL="0" indent="0">
              <a:buNone/>
            </a:pPr>
            <a:r>
              <a:rPr lang="pt-BR" dirty="0"/>
              <a:t> </a:t>
            </a:r>
            <a:r>
              <a:rPr lang="pt-BR" dirty="0" smtClean="0"/>
              <a:t>  </a:t>
            </a:r>
            <a:r>
              <a:rPr lang="pt-BR" dirty="0" smtClean="0">
                <a:hlinkClick r:id="rId2"/>
              </a:rPr>
              <a:t>http</a:t>
            </a:r>
            <a:r>
              <a:rPr lang="pt-BR" dirty="0">
                <a:hlinkClick r:id="rId2"/>
              </a:rPr>
              <a:t>://</a:t>
            </a:r>
            <a:r>
              <a:rPr lang="pt-BR" dirty="0" smtClean="0">
                <a:hlinkClick r:id="rId2"/>
              </a:rPr>
              <a:t>scikit-learn.org/stable/documentation.html</a:t>
            </a:r>
            <a:r>
              <a:rPr lang="pt-BR" dirty="0" smtClean="0"/>
              <a:t> </a:t>
            </a:r>
          </a:p>
          <a:p>
            <a:pPr lvl="1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64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922" y="238288"/>
            <a:ext cx="1565564" cy="84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704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Python para Data Science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Anaconda</a:t>
            </a:r>
          </a:p>
          <a:p>
            <a:pPr lvl="1"/>
            <a:r>
              <a:rPr lang="pt-BR" dirty="0" smtClean="0"/>
              <a:t>Distribuição de Python com todos os pacotes para Data Science.</a:t>
            </a:r>
          </a:p>
          <a:p>
            <a:pPr lvl="1"/>
            <a:r>
              <a:rPr lang="pt-BR" dirty="0">
                <a:hlinkClick r:id="rId2"/>
              </a:rPr>
              <a:t>https://www.anaconda.com/download</a:t>
            </a:r>
            <a:r>
              <a:rPr lang="pt-BR" dirty="0" smtClean="0">
                <a:hlinkClick r:id="rId2"/>
              </a:rPr>
              <a:t>/</a:t>
            </a:r>
            <a:endParaRPr lang="pt-BR" dirty="0" smtClean="0"/>
          </a:p>
          <a:p>
            <a:pPr lvl="1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65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773" y="218309"/>
            <a:ext cx="1729257" cy="86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269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1995907" y="1267371"/>
            <a:ext cx="10196093" cy="5590629"/>
          </a:xfrm>
          <a:prstGeom prst="rect">
            <a:avLst/>
          </a:prstGeom>
          <a:blipFill dpi="0" rotWithShape="1">
            <a:blip r:embed="rId2">
              <a:alphaModFix amt="7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793117"/>
          </a:xfrm>
        </p:spPr>
        <p:txBody>
          <a:bodyPr/>
          <a:lstStyle/>
          <a:p>
            <a:r>
              <a:rPr lang="pt-BR" dirty="0" smtClean="0"/>
              <a:t>Exemplo Prático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951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275" y="1395688"/>
            <a:ext cx="4962525" cy="515302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 Prático – Dados de Frutas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67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80" y="1863435"/>
            <a:ext cx="5426588" cy="3345873"/>
          </a:xfrm>
          <a:prstGeom prst="rect">
            <a:avLst/>
          </a:prstGeom>
        </p:spPr>
      </p:pic>
      <p:sp>
        <p:nvSpPr>
          <p:cNvPr id="7" name="Chave Esquerda 6"/>
          <p:cNvSpPr/>
          <p:nvPr/>
        </p:nvSpPr>
        <p:spPr>
          <a:xfrm rot="5400000">
            <a:off x="9504727" y="-298385"/>
            <a:ext cx="391238" cy="3124200"/>
          </a:xfrm>
          <a:prstGeom prst="leftBrac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9700346" y="804897"/>
            <a:ext cx="127327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00" b="1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Atributos</a:t>
            </a:r>
            <a:endParaRPr lang="pt-BR" sz="1900" b="1" dirty="0">
              <a:solidFill>
                <a:schemeClr val="accent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7321774" y="1395688"/>
            <a:ext cx="768927" cy="462943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6547060" y="983547"/>
            <a:ext cx="155336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00" b="1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Atributo Alvo</a:t>
            </a:r>
            <a:endParaRPr lang="pt-BR" sz="1900" b="1" dirty="0">
              <a:solidFill>
                <a:schemeClr val="accent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1054817" y="5807075"/>
            <a:ext cx="371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Link Notebook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64399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Cursos on-line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Python for Data Science</a:t>
            </a:r>
          </a:p>
          <a:p>
            <a:r>
              <a:rPr lang="en-US" u="sng" dirty="0">
                <a:hlinkClick r:id="rId2"/>
              </a:rPr>
              <a:t>https://courses.edx.org/courses/course-v1:UCSanDiegoX+DSE200x+1T2018/course/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Applied Machine Learning in Python</a:t>
            </a:r>
          </a:p>
          <a:p>
            <a:r>
              <a:rPr lang="en-US" u="sng" dirty="0">
                <a:hlinkClick r:id="rId3"/>
              </a:rPr>
              <a:t>https://www.coursera.org/learn/python-machine-learning/home/welcome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r>
              <a:rPr lang="en-US" dirty="0"/>
              <a:t>Applied Plotting, Charting &amp; Data Representation in Python</a:t>
            </a:r>
          </a:p>
          <a:p>
            <a:r>
              <a:rPr lang="en-US" u="sng" dirty="0">
                <a:hlinkClick r:id="rId4"/>
              </a:rPr>
              <a:t>https://www.coursera.org/learn/python-plotting/home/welcome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r>
              <a:rPr lang="en-US" dirty="0"/>
              <a:t>Python for Data Science and Machine Learning </a:t>
            </a:r>
            <a:r>
              <a:rPr lang="en-US" dirty="0" err="1"/>
              <a:t>Bootcamp</a:t>
            </a:r>
            <a:endParaRPr lang="en-US" dirty="0"/>
          </a:p>
          <a:p>
            <a:r>
              <a:rPr lang="en-US" u="sng" dirty="0">
                <a:hlinkClick r:id="rId5"/>
              </a:rPr>
              <a:t>https://www.udemy.com/python-for-data-science-and-machine-learning-bootcamp/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r>
              <a:rPr lang="en-US" dirty="0"/>
              <a:t>Machine Learning – Andrew Ng</a:t>
            </a:r>
          </a:p>
          <a:p>
            <a:r>
              <a:rPr lang="en-US" u="sng" dirty="0">
                <a:hlinkClick r:id="rId6"/>
              </a:rPr>
              <a:t>https://www.coursera.org/learn/machine-learning/home/welcome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r>
              <a:rPr lang="en-US" dirty="0"/>
              <a:t>Introduction to Data Science in Python by University of Michigan</a:t>
            </a:r>
          </a:p>
          <a:p>
            <a:r>
              <a:rPr lang="en-US" u="sng" dirty="0">
                <a:hlinkClick r:id="rId7"/>
              </a:rPr>
              <a:t>https://www.coursera.org/learn/python-data-analysis/home/welcome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81364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Livros Recomendados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780" y="1336169"/>
            <a:ext cx="2552700" cy="3324225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69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234" y="1288544"/>
            <a:ext cx="2581275" cy="337185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845" y="1336169"/>
            <a:ext cx="262890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712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Espaço Reservado para Conteúdo 1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818861"/>
              </p:ext>
            </p:extLst>
          </p:nvPr>
        </p:nvGraphicFramePr>
        <p:xfrm>
          <a:off x="424996" y="1711236"/>
          <a:ext cx="11306176" cy="3694920"/>
        </p:xfrm>
        <a:graphic>
          <a:graphicData uri="http://schemas.openxmlformats.org/drawingml/2006/table">
            <a:tbl>
              <a:tblPr bandRow="1">
                <a:tableStyleId>{C083E6E3-FA7D-4D7B-A595-EF9225AFEA82}</a:tableStyleId>
              </a:tblPr>
              <a:tblGrid>
                <a:gridCol w="3559175">
                  <a:extLst>
                    <a:ext uri="{9D8B030D-6E8A-4147-A177-3AD203B41FA5}">
                      <a16:colId xmlns:a16="http://schemas.microsoft.com/office/drawing/2014/main" val="1545893596"/>
                    </a:ext>
                  </a:extLst>
                </a:gridCol>
                <a:gridCol w="7747001">
                  <a:extLst>
                    <a:ext uri="{9D8B030D-6E8A-4147-A177-3AD203B41FA5}">
                      <a16:colId xmlns:a16="http://schemas.microsoft.com/office/drawing/2014/main" val="3775894870"/>
                    </a:ext>
                  </a:extLst>
                </a:gridCol>
              </a:tblGrid>
              <a:tr h="61582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Distribuição do Python com as principais bibliotecas.</a:t>
                      </a:r>
                      <a:endParaRPr lang="pt-BR" sz="2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8246152"/>
                  </a:ext>
                </a:extLst>
              </a:tr>
              <a:tr h="61582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Permite documentar o processo de análise de dados.</a:t>
                      </a:r>
                      <a:endParaRPr lang="pt-BR" sz="2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5461377"/>
                  </a:ext>
                </a:extLst>
              </a:tr>
              <a:tr h="615820">
                <a:tc>
                  <a:txBody>
                    <a:bodyPr/>
                    <a:lstStyle/>
                    <a:p>
                      <a:endParaRPr lang="pt-BR" sz="2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Biblioteca para computação científica.</a:t>
                      </a:r>
                      <a:endParaRPr lang="pt-BR" sz="2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2458243"/>
                  </a:ext>
                </a:extLst>
              </a:tr>
              <a:tr h="61582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Biblioteca para análise de dados.</a:t>
                      </a:r>
                      <a:endParaRPr lang="pt-BR" sz="2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343020"/>
                  </a:ext>
                </a:extLst>
              </a:tr>
              <a:tr h="61582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Biblioteca para visualização de dados.</a:t>
                      </a:r>
                      <a:endParaRPr lang="pt-BR" sz="2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709960"/>
                  </a:ext>
                </a:extLst>
              </a:tr>
              <a:tr h="615820">
                <a:tc>
                  <a:txBody>
                    <a:bodyPr/>
                    <a:lstStyle/>
                    <a:p>
                      <a:endParaRPr lang="pt-BR" sz="2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Biblioteca para </a:t>
                      </a:r>
                      <a:r>
                        <a:rPr lang="pt-BR" sz="2400" kern="1200" dirty="0" err="1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Machine</a:t>
                      </a:r>
                      <a:r>
                        <a:rPr lang="pt-BR" sz="2400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Learning.</a:t>
                      </a:r>
                      <a:endParaRPr lang="pt-BR" sz="2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3292148"/>
                  </a:ext>
                </a:extLst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Python para Data Science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7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873" y="1747650"/>
            <a:ext cx="1086003" cy="54178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151" y="2358390"/>
            <a:ext cx="615445" cy="61544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9" t="32815" r="13491" b="35544"/>
          <a:stretch/>
        </p:blipFill>
        <p:spPr>
          <a:xfrm>
            <a:off x="1781902" y="3051241"/>
            <a:ext cx="1220974" cy="39342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722" y="3674392"/>
            <a:ext cx="2113962" cy="440408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645" y="4881508"/>
            <a:ext cx="898242" cy="483507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27" y="4239529"/>
            <a:ext cx="2471292" cy="4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5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61" t="4894" r="29802" b="3968"/>
          <a:stretch/>
        </p:blipFill>
        <p:spPr>
          <a:xfrm>
            <a:off x="8278373" y="2495003"/>
            <a:ext cx="3869515" cy="433725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60216" y="414838"/>
            <a:ext cx="8478984" cy="3728537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pt-BR" b="1" dirty="0" smtClean="0">
                <a:latin typeface="Rockwell" panose="02060603020205020403" pitchFamily="18" charset="0"/>
              </a:rPr>
              <a:t>Workshop Introdução a Data </a:t>
            </a:r>
            <a:r>
              <a:rPr lang="pt-BR" dirty="0" smtClean="0">
                <a:latin typeface="Rockwell" panose="02060603020205020403" pitchFamily="18" charset="0"/>
              </a:rPr>
              <a:t>Science e </a:t>
            </a:r>
            <a:r>
              <a:rPr lang="pt-BR" b="1" dirty="0" smtClean="0">
                <a:latin typeface="Rockwell" panose="02060603020205020403" pitchFamily="18" charset="0"/>
              </a:rPr>
              <a:t>Machine Learning</a:t>
            </a:r>
            <a:endParaRPr lang="pt-BR" b="1" dirty="0">
              <a:latin typeface="Rockwell" panose="02060603020205020403" pitchFamily="18" charset="0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360216" y="4858644"/>
            <a:ext cx="8070555" cy="1364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pt-BR" sz="3300" b="0" dirty="0" smtClean="0">
                <a:latin typeface="Rockwell" panose="02060603020205020403" pitchFamily="18" charset="0"/>
              </a:rPr>
              <a:t>Graziele Mazuco</a:t>
            </a:r>
          </a:p>
          <a:p>
            <a:pPr>
              <a:lnSpc>
                <a:spcPct val="150000"/>
              </a:lnSpc>
            </a:pPr>
            <a:r>
              <a:rPr lang="pt-BR" sz="2500" b="0" dirty="0" smtClean="0">
                <a:latin typeface="Rockwell" panose="02060603020205020403" pitchFamily="18" charset="0"/>
              </a:rPr>
              <a:t>grazieles@dbserver.com.br</a:t>
            </a:r>
            <a:endParaRPr lang="pt-BR" sz="2500" b="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22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8</a:t>
            </a:fld>
            <a:endParaRPr lang="pt-BR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196333" y="-15722"/>
            <a:ext cx="11306432" cy="987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Processo de Descoberta de Conhecimento</a:t>
            </a:r>
            <a:endParaRPr lang="pt-BR" dirty="0"/>
          </a:p>
        </p:txBody>
      </p:sp>
      <p:cxnSp>
        <p:nvCxnSpPr>
          <p:cNvPr id="2057" name="Conector de Seta Reta 2056"/>
          <p:cNvCxnSpPr/>
          <p:nvPr/>
        </p:nvCxnSpPr>
        <p:spPr>
          <a:xfrm flipV="1">
            <a:off x="1459506" y="559043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5" name="Agrupar 2074"/>
          <p:cNvGrpSpPr/>
          <p:nvPr/>
        </p:nvGrpSpPr>
        <p:grpSpPr>
          <a:xfrm>
            <a:off x="624237" y="5917217"/>
            <a:ext cx="835269" cy="927639"/>
            <a:chOff x="756134" y="5802921"/>
            <a:chExt cx="835269" cy="927639"/>
          </a:xfrm>
        </p:grpSpPr>
        <p:sp>
          <p:nvSpPr>
            <p:cNvPr id="6" name="Fluxograma: Disco Magnético 5"/>
            <p:cNvSpPr/>
            <p:nvPr/>
          </p:nvSpPr>
          <p:spPr>
            <a:xfrm>
              <a:off x="831542" y="5802921"/>
              <a:ext cx="575223" cy="589085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59" name="CaixaDeTexto 2058"/>
            <p:cNvSpPr txBox="1"/>
            <p:nvPr/>
          </p:nvSpPr>
          <p:spPr>
            <a:xfrm>
              <a:off x="756134" y="6392006"/>
              <a:ext cx="8352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 smtClean="0"/>
                <a:t>Dados</a:t>
              </a:r>
              <a:endParaRPr lang="pt-BR" sz="1600" dirty="0"/>
            </a:p>
          </p:txBody>
        </p:sp>
      </p:grpSp>
      <p:grpSp>
        <p:nvGrpSpPr>
          <p:cNvPr id="2076" name="Agrupar 2075"/>
          <p:cNvGrpSpPr/>
          <p:nvPr/>
        </p:nvGrpSpPr>
        <p:grpSpPr>
          <a:xfrm>
            <a:off x="2184476" y="4851870"/>
            <a:ext cx="1324708" cy="1108603"/>
            <a:chOff x="2316373" y="4737574"/>
            <a:chExt cx="1324708" cy="1108603"/>
          </a:xfrm>
        </p:grpSpPr>
        <p:sp>
          <p:nvSpPr>
            <p:cNvPr id="9" name="Fluxograma: Disco Magnético 8"/>
            <p:cNvSpPr/>
            <p:nvPr/>
          </p:nvSpPr>
          <p:spPr>
            <a:xfrm>
              <a:off x="2365830" y="4770556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Fluxograma: Disco Magnético 9"/>
            <p:cNvSpPr/>
            <p:nvPr/>
          </p:nvSpPr>
          <p:spPr>
            <a:xfrm>
              <a:off x="2806880" y="4737574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Fluxograma: Disco Magnético 10"/>
            <p:cNvSpPr/>
            <p:nvPr/>
          </p:nvSpPr>
          <p:spPr>
            <a:xfrm>
              <a:off x="2592142" y="5074626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2316373" y="5507623"/>
              <a:ext cx="13247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 smtClean="0"/>
                <a:t>Dados-alvo</a:t>
              </a:r>
              <a:endParaRPr lang="pt-BR" sz="1600" dirty="0"/>
            </a:p>
          </p:txBody>
        </p:sp>
      </p:grpSp>
      <p:grpSp>
        <p:nvGrpSpPr>
          <p:cNvPr id="56" name="Agrupar 55"/>
          <p:cNvGrpSpPr/>
          <p:nvPr/>
        </p:nvGrpSpPr>
        <p:grpSpPr>
          <a:xfrm>
            <a:off x="3674699" y="4079624"/>
            <a:ext cx="1558099" cy="1232413"/>
            <a:chOff x="4615477" y="4079624"/>
            <a:chExt cx="1558099" cy="1232413"/>
          </a:xfrm>
        </p:grpSpPr>
        <p:sp>
          <p:nvSpPr>
            <p:cNvPr id="8" name="Fluxograma: Armazenamento Interno 7"/>
            <p:cNvSpPr/>
            <p:nvPr/>
          </p:nvSpPr>
          <p:spPr>
            <a:xfrm>
              <a:off x="4967636" y="4079624"/>
              <a:ext cx="773723" cy="641838"/>
            </a:xfrm>
            <a:prstGeom prst="flowChartInternalStora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CaixaDeTexto 44"/>
            <p:cNvSpPr txBox="1"/>
            <p:nvPr/>
          </p:nvSpPr>
          <p:spPr>
            <a:xfrm>
              <a:off x="4615477" y="4727262"/>
              <a:ext cx="1558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Dados </a:t>
              </a:r>
            </a:p>
            <a:p>
              <a:pPr algn="ctr"/>
              <a:r>
                <a:rPr lang="pt-BR" sz="1600" dirty="0" err="1" smtClean="0"/>
                <a:t>pré</a:t>
              </a:r>
              <a:r>
                <a:rPr lang="pt-BR" sz="1600" dirty="0" smtClean="0"/>
                <a:t>-processados</a:t>
              </a:r>
              <a:endParaRPr lang="pt-BR" sz="1600" dirty="0"/>
            </a:p>
          </p:txBody>
        </p:sp>
      </p:grpSp>
      <p:grpSp>
        <p:nvGrpSpPr>
          <p:cNvPr id="2078" name="Agrupar 2077"/>
          <p:cNvGrpSpPr/>
          <p:nvPr/>
        </p:nvGrpSpPr>
        <p:grpSpPr>
          <a:xfrm>
            <a:off x="5470461" y="2974499"/>
            <a:ext cx="1558099" cy="1230137"/>
            <a:chOff x="5602358" y="2860203"/>
            <a:chExt cx="1558099" cy="1230137"/>
          </a:xfrm>
        </p:grpSpPr>
        <p:sp>
          <p:nvSpPr>
            <p:cNvPr id="12" name="Fluxograma: Vários Documentos 11"/>
            <p:cNvSpPr/>
            <p:nvPr/>
          </p:nvSpPr>
          <p:spPr>
            <a:xfrm>
              <a:off x="5873257" y="2860203"/>
              <a:ext cx="905608" cy="674303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CaixaDeTexto 45"/>
            <p:cNvSpPr txBox="1"/>
            <p:nvPr/>
          </p:nvSpPr>
          <p:spPr>
            <a:xfrm>
              <a:off x="5602358" y="3505565"/>
              <a:ext cx="1558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Dados </a:t>
              </a:r>
            </a:p>
            <a:p>
              <a:pPr algn="ctr"/>
              <a:r>
                <a:rPr lang="pt-BR" sz="1600" dirty="0" smtClean="0"/>
                <a:t>transformados</a:t>
              </a:r>
              <a:endParaRPr lang="pt-BR" sz="1600" dirty="0"/>
            </a:p>
          </p:txBody>
        </p:sp>
      </p:grpSp>
      <p:grpSp>
        <p:nvGrpSpPr>
          <p:cNvPr id="32" name="Agrupar 31"/>
          <p:cNvGrpSpPr/>
          <p:nvPr/>
        </p:nvGrpSpPr>
        <p:grpSpPr>
          <a:xfrm>
            <a:off x="9786890" y="683857"/>
            <a:ext cx="1558099" cy="1229139"/>
            <a:chOff x="9918787" y="569561"/>
            <a:chExt cx="1558099" cy="1229139"/>
          </a:xfrm>
        </p:grpSpPr>
        <p:pic>
          <p:nvPicPr>
            <p:cNvPr id="22" name="Imagem 21"/>
            <p:cNvPicPr>
              <a:picLocks noChangeAspect="1"/>
            </p:cNvPicPr>
            <p:nvPr/>
          </p:nvPicPr>
          <p:blipFill rotWithShape="1">
            <a:blip r:embed="rId3"/>
            <a:srcRect t="5110"/>
            <a:stretch/>
          </p:blipFill>
          <p:spPr>
            <a:xfrm>
              <a:off x="10121575" y="569561"/>
              <a:ext cx="1152525" cy="930945"/>
            </a:xfrm>
            <a:prstGeom prst="rect">
              <a:avLst/>
            </a:prstGeom>
          </p:spPr>
        </p:pic>
        <p:sp>
          <p:nvSpPr>
            <p:cNvPr id="48" name="CaixaDeTexto 47"/>
            <p:cNvSpPr txBox="1"/>
            <p:nvPr/>
          </p:nvSpPr>
          <p:spPr>
            <a:xfrm>
              <a:off x="9918787" y="1460146"/>
              <a:ext cx="1558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Conhecimento</a:t>
              </a:r>
              <a:endParaRPr lang="pt-BR" sz="1600" dirty="0"/>
            </a:p>
          </p:txBody>
        </p:sp>
      </p:grpSp>
      <p:cxnSp>
        <p:nvCxnSpPr>
          <p:cNvPr id="49" name="Conector de Seta Reta 48"/>
          <p:cNvCxnSpPr/>
          <p:nvPr/>
        </p:nvCxnSpPr>
        <p:spPr>
          <a:xfrm flipV="1">
            <a:off x="3285770" y="4558072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/>
          <p:cNvCxnSpPr/>
          <p:nvPr/>
        </p:nvCxnSpPr>
        <p:spPr>
          <a:xfrm flipV="1">
            <a:off x="4963934" y="3662721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/>
          <p:cNvCxnSpPr/>
          <p:nvPr/>
        </p:nvCxnSpPr>
        <p:spPr>
          <a:xfrm flipV="1">
            <a:off x="7073571" y="251436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/>
          <p:cNvCxnSpPr/>
          <p:nvPr/>
        </p:nvCxnSpPr>
        <p:spPr>
          <a:xfrm flipV="1">
            <a:off x="9221809" y="150227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9" name="Agrupar 2078"/>
          <p:cNvGrpSpPr/>
          <p:nvPr/>
        </p:nvGrpSpPr>
        <p:grpSpPr>
          <a:xfrm>
            <a:off x="7663710" y="1595952"/>
            <a:ext cx="1558099" cy="1256970"/>
            <a:chOff x="7795607" y="1481656"/>
            <a:chExt cx="1558099" cy="1256970"/>
          </a:xfrm>
        </p:grpSpPr>
        <p:sp>
          <p:nvSpPr>
            <p:cNvPr id="47" name="CaixaDeTexto 46"/>
            <p:cNvSpPr txBox="1"/>
            <p:nvPr/>
          </p:nvSpPr>
          <p:spPr>
            <a:xfrm>
              <a:off x="7795607" y="2400072"/>
              <a:ext cx="1558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Modelos</a:t>
              </a:r>
              <a:endParaRPr lang="pt-BR" sz="1600" dirty="0"/>
            </a:p>
          </p:txBody>
        </p:sp>
        <p:grpSp>
          <p:nvGrpSpPr>
            <p:cNvPr id="2073" name="Agrupar 2072"/>
            <p:cNvGrpSpPr/>
            <p:nvPr/>
          </p:nvGrpSpPr>
          <p:grpSpPr>
            <a:xfrm>
              <a:off x="8024518" y="1481656"/>
              <a:ext cx="1100523" cy="872067"/>
              <a:chOff x="7959945" y="1317622"/>
              <a:chExt cx="1100523" cy="872067"/>
            </a:xfrm>
          </p:grpSpPr>
          <p:sp>
            <p:nvSpPr>
              <p:cNvPr id="13" name="Fluxograma: Conector 12"/>
              <p:cNvSpPr/>
              <p:nvPr/>
            </p:nvSpPr>
            <p:spPr>
              <a:xfrm>
                <a:off x="7959945" y="1855581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Fluxograma: Conector 14"/>
              <p:cNvSpPr/>
              <p:nvPr/>
            </p:nvSpPr>
            <p:spPr>
              <a:xfrm>
                <a:off x="8699983" y="1855581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Fluxograma: Conector 15"/>
              <p:cNvSpPr/>
              <p:nvPr/>
            </p:nvSpPr>
            <p:spPr>
              <a:xfrm>
                <a:off x="8289669" y="1317622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067" name="Conector de Seta Reta 2066"/>
              <p:cNvCxnSpPr>
                <a:stCxn id="16" idx="3"/>
                <a:endCxn id="13" idx="0"/>
              </p:cNvCxnSpPr>
              <p:nvPr/>
            </p:nvCxnSpPr>
            <p:spPr>
              <a:xfrm flipH="1">
                <a:off x="8140188" y="1602801"/>
                <a:ext cx="202273" cy="25278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9" name="Conector de Seta Reta 2068"/>
              <p:cNvCxnSpPr>
                <a:stCxn id="16" idx="5"/>
                <a:endCxn id="15" idx="0"/>
              </p:cNvCxnSpPr>
              <p:nvPr/>
            </p:nvCxnSpPr>
            <p:spPr>
              <a:xfrm>
                <a:off x="8597362" y="1602801"/>
                <a:ext cx="282864" cy="25278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74" name="Texto Explicativo Retangular com Cantos Arredondados 2073"/>
          <p:cNvSpPr/>
          <p:nvPr/>
        </p:nvSpPr>
        <p:spPr>
          <a:xfrm>
            <a:off x="682688" y="4921030"/>
            <a:ext cx="1064253" cy="352523"/>
          </a:xfrm>
          <a:prstGeom prst="wedgeRoundRectCallout">
            <a:avLst>
              <a:gd name="adj1" fmla="val 32693"/>
              <a:gd name="adj2" fmla="val 122929"/>
              <a:gd name="adj3" fmla="val 1666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Coleta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" name="Texto Explicativo Retangular com Cantos Arredondados 76"/>
          <p:cNvSpPr/>
          <p:nvPr/>
        </p:nvSpPr>
        <p:spPr>
          <a:xfrm>
            <a:off x="1635367" y="3735986"/>
            <a:ext cx="1889131" cy="352523"/>
          </a:xfrm>
          <a:prstGeom prst="wedgeRoundRectCallout">
            <a:avLst>
              <a:gd name="adj1" fmla="val 35998"/>
              <a:gd name="adj2" fmla="val 14537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Pré-Processamento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8" name="Texto Explicativo Retangular com Cantos Arredondados 77"/>
          <p:cNvSpPr/>
          <p:nvPr/>
        </p:nvSpPr>
        <p:spPr>
          <a:xfrm>
            <a:off x="3509184" y="2861290"/>
            <a:ext cx="1889131" cy="352523"/>
          </a:xfrm>
          <a:prstGeom prst="wedgeRoundRectCallout">
            <a:avLst>
              <a:gd name="adj1" fmla="val 35068"/>
              <a:gd name="adj2" fmla="val 125424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Transformação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9" name="Texto Explicativo Retangular com Cantos Arredondados 78"/>
          <p:cNvSpPr/>
          <p:nvPr/>
        </p:nvSpPr>
        <p:spPr>
          <a:xfrm>
            <a:off x="7740101" y="775111"/>
            <a:ext cx="1862738" cy="486493"/>
          </a:xfrm>
          <a:prstGeom prst="wedgeRoundRectCallout">
            <a:avLst>
              <a:gd name="adj1" fmla="val 32130"/>
              <a:gd name="adj2" fmla="val 10868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Interpretação e Validação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0" name="Texto Explicativo Retangular com Cantos Arredondados 79"/>
          <p:cNvSpPr/>
          <p:nvPr/>
        </p:nvSpPr>
        <p:spPr>
          <a:xfrm>
            <a:off x="5571147" y="1647418"/>
            <a:ext cx="1862738" cy="486493"/>
          </a:xfrm>
          <a:prstGeom prst="wedgeRoundRectCallout">
            <a:avLst>
              <a:gd name="adj1" fmla="val 33546"/>
              <a:gd name="adj2" fmla="val 10868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Mineração de Dados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2" name="Agrupar 61"/>
          <p:cNvGrpSpPr/>
          <p:nvPr/>
        </p:nvGrpSpPr>
        <p:grpSpPr>
          <a:xfrm>
            <a:off x="1793635" y="1829058"/>
            <a:ext cx="7733114" cy="4723279"/>
            <a:chOff x="1907936" y="1829058"/>
            <a:chExt cx="7733114" cy="4723279"/>
          </a:xfrm>
        </p:grpSpPr>
        <p:cxnSp>
          <p:nvCxnSpPr>
            <p:cNvPr id="34" name="Conector Angulado 33"/>
            <p:cNvCxnSpPr/>
            <p:nvPr/>
          </p:nvCxnSpPr>
          <p:spPr>
            <a:xfrm rot="10800000" flipV="1">
              <a:off x="1907936" y="1829058"/>
              <a:ext cx="7733114" cy="4709854"/>
            </a:xfrm>
            <a:prstGeom prst="bentConnector3">
              <a:avLst>
                <a:gd name="adj1" fmla="val -140"/>
              </a:avLst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/>
            <p:cNvCxnSpPr/>
            <p:nvPr/>
          </p:nvCxnSpPr>
          <p:spPr>
            <a:xfrm flipH="1" flipV="1">
              <a:off x="1907936" y="5960473"/>
              <a:ext cx="10726" cy="591864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/>
            <p:cNvCxnSpPr/>
            <p:nvPr/>
          </p:nvCxnSpPr>
          <p:spPr>
            <a:xfrm flipV="1">
              <a:off x="3565481" y="5019650"/>
              <a:ext cx="30082" cy="150716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de Seta Reta 97"/>
            <p:cNvCxnSpPr/>
            <p:nvPr/>
          </p:nvCxnSpPr>
          <p:spPr>
            <a:xfrm flipV="1">
              <a:off x="5529111" y="4088509"/>
              <a:ext cx="39819" cy="245882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de Seta Reta 100"/>
            <p:cNvCxnSpPr/>
            <p:nvPr/>
          </p:nvCxnSpPr>
          <p:spPr>
            <a:xfrm flipH="1" flipV="1">
              <a:off x="7723073" y="2974499"/>
              <a:ext cx="5828" cy="3563947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Imagem 5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  <a14:imgEffect>
                      <a14:brightnessContrast brigh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3765"/>
          <a:stretch/>
        </p:blipFill>
        <p:spPr>
          <a:xfrm>
            <a:off x="101123" y="3880726"/>
            <a:ext cx="1208509" cy="971144"/>
          </a:xfrm>
          <a:prstGeom prst="rect">
            <a:avLst/>
          </a:prstGeom>
          <a:solidFill>
            <a:srgbClr val="000000">
              <a:alpha val="87059"/>
            </a:srgbClr>
          </a:solidFill>
        </p:spPr>
      </p:pic>
    </p:spTree>
    <p:extLst>
      <p:ext uri="{BB962C8B-B14F-4D97-AF65-F5344CB8AC3E}">
        <p14:creationId xmlns:p14="http://schemas.microsoft.com/office/powerpoint/2010/main" val="262637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Coletar Dados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306432" cy="544512"/>
          </a:xfrm>
        </p:spPr>
        <p:txBody>
          <a:bodyPr/>
          <a:lstStyle/>
          <a:p>
            <a:r>
              <a:rPr lang="pt-BR" dirty="0" smtClean="0"/>
              <a:t>Os dados podem vir de diferentes fontes.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9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6807" y="341126"/>
            <a:ext cx="3925193" cy="2620450"/>
          </a:xfrm>
          <a:prstGeom prst="rect">
            <a:avLst/>
          </a:prstGeom>
        </p:spPr>
      </p:pic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556054" y="3448014"/>
            <a:ext cx="4531247" cy="2288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Fontes de Dados</a:t>
            </a:r>
          </a:p>
          <a:p>
            <a:pPr lvl="1"/>
            <a:r>
              <a:rPr lang="pt-BR" dirty="0" smtClean="0"/>
              <a:t>Bases de dados tradicionais </a:t>
            </a:r>
          </a:p>
          <a:p>
            <a:pPr lvl="1"/>
            <a:r>
              <a:rPr lang="pt-BR" dirty="0" smtClean="0"/>
              <a:t>Arquivos de texto</a:t>
            </a:r>
          </a:p>
          <a:p>
            <a:pPr lvl="1"/>
            <a:r>
              <a:rPr lang="pt-BR" dirty="0" smtClean="0"/>
              <a:t>Dados remotos (Websites)</a:t>
            </a:r>
          </a:p>
          <a:p>
            <a:pPr lvl="1"/>
            <a:r>
              <a:rPr lang="pt-BR" dirty="0" err="1" smtClean="0"/>
              <a:t>NoSQL</a:t>
            </a:r>
            <a:endParaRPr lang="pt-BR" dirty="0" smtClean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5450952" y="3448013"/>
            <a:ext cx="5577265" cy="2288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Ferramentas de Extração</a:t>
            </a:r>
          </a:p>
          <a:p>
            <a:pPr lvl="1"/>
            <a:r>
              <a:rPr lang="pt-BR" dirty="0" smtClean="0"/>
              <a:t>SQL</a:t>
            </a:r>
          </a:p>
          <a:p>
            <a:pPr lvl="1"/>
            <a:r>
              <a:rPr lang="pt-BR" dirty="0" smtClean="0"/>
              <a:t>Linguagens de script (</a:t>
            </a:r>
            <a:r>
              <a:rPr lang="pt-BR" dirty="0" err="1" smtClean="0"/>
              <a:t>Php</a:t>
            </a:r>
            <a:r>
              <a:rPr lang="pt-BR" dirty="0" smtClean="0"/>
              <a:t>, Python)</a:t>
            </a:r>
          </a:p>
          <a:p>
            <a:pPr lvl="1"/>
            <a:r>
              <a:rPr lang="pt-BR" dirty="0" smtClean="0"/>
              <a:t>Web Services</a:t>
            </a:r>
          </a:p>
          <a:p>
            <a:pPr lvl="1"/>
            <a:r>
              <a:rPr lang="pt-BR" dirty="0" err="1" smtClean="0"/>
              <a:t>APIs</a:t>
            </a:r>
            <a:r>
              <a:rPr lang="pt-BR" dirty="0" smtClean="0"/>
              <a:t> para acessar os dados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242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24215</TotalTime>
  <Words>1967</Words>
  <Application>Microsoft Office PowerPoint</Application>
  <PresentationFormat>Widescreen</PresentationFormat>
  <Paragraphs>594</Paragraphs>
  <Slides>70</Slides>
  <Notes>16</Notes>
  <HiddenSlides>0</HiddenSlides>
  <MMClips>0</MMClips>
  <ScaleCrop>false</ScaleCrop>
  <HeadingPairs>
    <vt:vector size="8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70</vt:i4>
      </vt:variant>
    </vt:vector>
  </HeadingPairs>
  <TitlesOfParts>
    <vt:vector size="76" baseType="lpstr">
      <vt:lpstr>Arial</vt:lpstr>
      <vt:lpstr>Calibri</vt:lpstr>
      <vt:lpstr>Calibri Light</vt:lpstr>
      <vt:lpstr>Rockwell</vt:lpstr>
      <vt:lpstr>Tema do Office</vt:lpstr>
      <vt:lpstr>Bitmap Image</vt:lpstr>
      <vt:lpstr>Workshop Introdução a Data Science e Machine Learning</vt:lpstr>
      <vt:lpstr>Formação Acadêmica</vt:lpstr>
      <vt:lpstr>Agenda</vt:lpstr>
      <vt:lpstr>Introdução</vt:lpstr>
      <vt:lpstr>Como formular um problema?</vt:lpstr>
      <vt:lpstr>Apresentação do PowerPoint</vt:lpstr>
      <vt:lpstr>Python para Data Science</vt:lpstr>
      <vt:lpstr>Apresentação do PowerPoint</vt:lpstr>
      <vt:lpstr>Coletar Dados</vt:lpstr>
      <vt:lpstr>Conjuntos de dados</vt:lpstr>
      <vt:lpstr>Anaconda</vt:lpstr>
      <vt:lpstr>Jupyter Notebooks</vt:lpstr>
      <vt:lpstr>Pandas</vt:lpstr>
      <vt:lpstr>Datasets Públicos</vt:lpstr>
      <vt:lpstr>Apresentação do PowerPoint</vt:lpstr>
      <vt:lpstr>Por que explorar os dados?</vt:lpstr>
      <vt:lpstr>Descrever os dados</vt:lpstr>
      <vt:lpstr>Visualizar os Dados</vt:lpstr>
      <vt:lpstr>Real-world data is messy!</vt:lpstr>
      <vt:lpstr>Como lidar com estes problemas?</vt:lpstr>
      <vt:lpstr>Em Resumo</vt:lpstr>
      <vt:lpstr>Apresentação do PowerPoint</vt:lpstr>
      <vt:lpstr>Data Wrangling (Pré-Processamento)</vt:lpstr>
      <vt:lpstr>Re-Escalar</vt:lpstr>
      <vt:lpstr>Transformar</vt:lpstr>
      <vt:lpstr>Conversão de Valores Categóricos</vt:lpstr>
      <vt:lpstr>Selecionar Características</vt:lpstr>
      <vt:lpstr>Resumindo...</vt:lpstr>
      <vt:lpstr>Apresentação do PowerPoint</vt:lpstr>
      <vt:lpstr>Machine Learning</vt:lpstr>
      <vt:lpstr>Construir o Modelo</vt:lpstr>
      <vt:lpstr>Criação do Modelo</vt:lpstr>
      <vt:lpstr>Paradigmas de Machine Learning</vt:lpstr>
      <vt:lpstr>Aprendizado Supervisionado</vt:lpstr>
      <vt:lpstr>K-Nearest Neighbors (K-NN)</vt:lpstr>
      <vt:lpstr>K-Nearest Neighbors (K-NN)</vt:lpstr>
      <vt:lpstr>K-Nearest Neighbors (K-NN)</vt:lpstr>
      <vt:lpstr>Aprendizado Supervisionado</vt:lpstr>
      <vt:lpstr>Aprendizado Não-Supervisionado</vt:lpstr>
      <vt:lpstr>Aprendizado Não-Supervisionado</vt:lpstr>
      <vt:lpstr>Avaliação do Modelo</vt:lpstr>
      <vt:lpstr>Avaliação do Modelo</vt:lpstr>
      <vt:lpstr>Resumo Algoritmos</vt:lpstr>
      <vt:lpstr>Apresentação do PowerPoint</vt:lpstr>
      <vt:lpstr>O que apresentar?</vt:lpstr>
      <vt:lpstr>Como apresentar?</vt:lpstr>
      <vt:lpstr>Python para Data Science</vt:lpstr>
      <vt:lpstr>NumPy</vt:lpstr>
      <vt:lpstr>Pandas</vt:lpstr>
      <vt:lpstr>Pandas</vt:lpstr>
      <vt:lpstr>Pandas</vt:lpstr>
      <vt:lpstr>Pandas</vt:lpstr>
      <vt:lpstr>Pandas</vt:lpstr>
      <vt:lpstr>Pandas</vt:lpstr>
      <vt:lpstr>Pandas</vt:lpstr>
      <vt:lpstr>Pandas</vt:lpstr>
      <vt:lpstr>Pandas</vt:lpstr>
      <vt:lpstr>Pandas</vt:lpstr>
      <vt:lpstr>Pandas</vt:lpstr>
      <vt:lpstr>Pandas</vt:lpstr>
      <vt:lpstr>Pandas</vt:lpstr>
      <vt:lpstr>Matplotlib</vt:lpstr>
      <vt:lpstr>Scikit-Learn</vt:lpstr>
      <vt:lpstr>Scikit-Learn</vt:lpstr>
      <vt:lpstr>Python para Data Science</vt:lpstr>
      <vt:lpstr>Exemplo Prático</vt:lpstr>
      <vt:lpstr>Exemplo Prático – Dados de Frutas</vt:lpstr>
      <vt:lpstr>Cursos on-line</vt:lpstr>
      <vt:lpstr>Livros Recomendados</vt:lpstr>
      <vt:lpstr>Workshop Introdução a Data Science e Machine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Hands-on de IoT</dc:title>
  <dc:creator>Felipe Kuhne</dc:creator>
  <cp:lastModifiedBy>Graziele M. Mazuco dos Santos</cp:lastModifiedBy>
  <cp:revision>417</cp:revision>
  <cp:lastPrinted>2018-10-09T13:17:35Z</cp:lastPrinted>
  <dcterms:created xsi:type="dcterms:W3CDTF">2018-05-17T18:27:36Z</dcterms:created>
  <dcterms:modified xsi:type="dcterms:W3CDTF">2018-11-29T23:00:14Z</dcterms:modified>
</cp:coreProperties>
</file>